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sldIdLst>
    <p:sldId id="256" r:id="rId5"/>
    <p:sldId id="268" r:id="rId6"/>
    <p:sldId id="270" r:id="rId7"/>
    <p:sldId id="272" r:id="rId8"/>
    <p:sldId id="271" r:id="rId9"/>
    <p:sldId id="274" r:id="rId10"/>
    <p:sldId id="275" r:id="rId11"/>
    <p:sldId id="276" r:id="rId12"/>
    <p:sldId id="265" r:id="rId13"/>
    <p:sldId id="282" r:id="rId14"/>
    <p:sldId id="287" r:id="rId15"/>
    <p:sldId id="285" r:id="rId16"/>
    <p:sldId id="286" r:id="rId17"/>
    <p:sldId id="288" r:id="rId18"/>
    <p:sldId id="290" r:id="rId19"/>
    <p:sldId id="289" r:id="rId20"/>
    <p:sldId id="292" r:id="rId21"/>
    <p:sldId id="293" r:id="rId22"/>
    <p:sldId id="295" r:id="rId23"/>
    <p:sldId id="296" r:id="rId24"/>
    <p:sldId id="298" r:id="rId25"/>
    <p:sldId id="297" r:id="rId26"/>
    <p:sldId id="261" r:id="rId27"/>
    <p:sldId id="284" r:id="rId28"/>
    <p:sldId id="264" r:id="rId29"/>
    <p:sldId id="328" r:id="rId30"/>
    <p:sldId id="301" r:id="rId31"/>
    <p:sldId id="303" r:id="rId32"/>
    <p:sldId id="304" r:id="rId33"/>
    <p:sldId id="305" r:id="rId34"/>
    <p:sldId id="306" r:id="rId35"/>
    <p:sldId id="323" r:id="rId36"/>
    <p:sldId id="324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8" r:id="rId46"/>
    <p:sldId id="319" r:id="rId47"/>
    <p:sldId id="326" r:id="rId48"/>
    <p:sldId id="325" r:id="rId49"/>
    <p:sldId id="327" r:id="rId50"/>
    <p:sldId id="320" r:id="rId51"/>
    <p:sldId id="321" r:id="rId52"/>
    <p:sldId id="322" r:id="rId5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 inndeling" id="{1208414D-AE53-4844-855F-5B35A648A734}">
          <p14:sldIdLst>
            <p14:sldId id="256"/>
            <p14:sldId id="268"/>
            <p14:sldId id="270"/>
            <p14:sldId id="272"/>
            <p14:sldId id="271"/>
            <p14:sldId id="274"/>
            <p14:sldId id="275"/>
            <p14:sldId id="276"/>
            <p14:sldId id="265"/>
            <p14:sldId id="282"/>
            <p14:sldId id="287"/>
            <p14:sldId id="285"/>
            <p14:sldId id="286"/>
            <p14:sldId id="288"/>
            <p14:sldId id="290"/>
            <p14:sldId id="289"/>
            <p14:sldId id="292"/>
            <p14:sldId id="293"/>
            <p14:sldId id="295"/>
            <p14:sldId id="296"/>
            <p14:sldId id="298"/>
            <p14:sldId id="297"/>
            <p14:sldId id="261"/>
            <p14:sldId id="284"/>
            <p14:sldId id="264"/>
            <p14:sldId id="328"/>
            <p14:sldId id="301"/>
            <p14:sldId id="303"/>
            <p14:sldId id="304"/>
            <p14:sldId id="305"/>
            <p14:sldId id="306"/>
            <p14:sldId id="323"/>
            <p14:sldId id="324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8"/>
            <p14:sldId id="319"/>
            <p14:sldId id="326"/>
            <p14:sldId id="325"/>
            <p14:sldId id="327"/>
            <p14:sldId id="320"/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C2BF"/>
    <a:srgbClr val="E9E7E7"/>
    <a:srgbClr val="3E3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07"/>
    <p:restoredTop sz="94688"/>
  </p:normalViewPr>
  <p:slideViewPr>
    <p:cSldViewPr snapToGrid="0">
      <p:cViewPr varScale="1">
        <p:scale>
          <a:sx n="183" d="100"/>
          <a:sy n="183" d="100"/>
        </p:scale>
        <p:origin x="22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B06FD-D711-124E-A3E3-0FBE1F8F0CE4}" type="datetimeFigureOut">
              <a:rPr lang="nb-NO" smtClean="0"/>
              <a:t>03.04.2024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B4BBF-70B9-8047-B02F-2484F1EA6A4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386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solidFill>
          <a:srgbClr val="E9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1CD74E5-8D3F-5F45-AF55-379CE17407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314" y="2684746"/>
            <a:ext cx="6551347" cy="1396431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tittelen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5C570008-A996-2D4B-88A3-9861CBD4FE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315" y="4173253"/>
            <a:ext cx="5888738" cy="99116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undertittelen</a:t>
            </a:r>
          </a:p>
        </p:txBody>
      </p:sp>
      <p:sp>
        <p:nvSpPr>
          <p:cNvPr id="8" name="Plassholder for bilde 3">
            <a:extLst>
              <a:ext uri="{FF2B5EF4-FFF2-40B4-BE49-F238E27FC236}">
                <a16:creationId xmlns:a16="http://schemas.microsoft.com/office/drawing/2014/main" id="{195ACC3E-6C58-8E40-A78D-5639EBDF9C43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 bwMode="auto">
          <a:xfrm>
            <a:off x="6160021" y="0"/>
            <a:ext cx="6031979" cy="6858000"/>
          </a:xfrm>
          <a:custGeom>
            <a:avLst/>
            <a:gdLst>
              <a:gd name="connsiteX0" fmla="*/ 0 w 3495675"/>
              <a:gd name="connsiteY0" fmla="*/ 3906838 h 3906838"/>
              <a:gd name="connsiteX1" fmla="*/ 1165738 w 3495675"/>
              <a:gd name="connsiteY1" fmla="*/ 0 h 3906838"/>
              <a:gd name="connsiteX2" fmla="*/ 3495675 w 3495675"/>
              <a:gd name="connsiteY2" fmla="*/ 0 h 3906838"/>
              <a:gd name="connsiteX3" fmla="*/ 2329937 w 3495675"/>
              <a:gd name="connsiteY3" fmla="*/ 3906838 h 3906838"/>
              <a:gd name="connsiteX4" fmla="*/ 0 w 3495675"/>
              <a:gd name="connsiteY4" fmla="*/ 3906838 h 3906838"/>
              <a:gd name="connsiteX0" fmla="*/ 0 w 3495675"/>
              <a:gd name="connsiteY0" fmla="*/ 3906838 h 3906838"/>
              <a:gd name="connsiteX1" fmla="*/ 1165738 w 3495675"/>
              <a:gd name="connsiteY1" fmla="*/ 0 h 3906838"/>
              <a:gd name="connsiteX2" fmla="*/ 3495675 w 3495675"/>
              <a:gd name="connsiteY2" fmla="*/ 0 h 3906838"/>
              <a:gd name="connsiteX3" fmla="*/ 2155008 w 3495675"/>
              <a:gd name="connsiteY3" fmla="*/ 3906838 h 3906838"/>
              <a:gd name="connsiteX4" fmla="*/ 0 w 3495675"/>
              <a:gd name="connsiteY4" fmla="*/ 3906838 h 3906838"/>
              <a:gd name="connsiteX0" fmla="*/ 0 w 2167807"/>
              <a:gd name="connsiteY0" fmla="*/ 3906838 h 3906838"/>
              <a:gd name="connsiteX1" fmla="*/ 1165738 w 2167807"/>
              <a:gd name="connsiteY1" fmla="*/ 0 h 3906838"/>
              <a:gd name="connsiteX2" fmla="*/ 2167807 w 2167807"/>
              <a:gd name="connsiteY2" fmla="*/ 0 h 3906838"/>
              <a:gd name="connsiteX3" fmla="*/ 2155008 w 2167807"/>
              <a:gd name="connsiteY3" fmla="*/ 3906838 h 3906838"/>
              <a:gd name="connsiteX4" fmla="*/ 0 w 2167807"/>
              <a:gd name="connsiteY4" fmla="*/ 3906838 h 3906838"/>
              <a:gd name="connsiteX0" fmla="*/ 0 w 2167807"/>
              <a:gd name="connsiteY0" fmla="*/ 3906838 h 3909283"/>
              <a:gd name="connsiteX1" fmla="*/ 1165738 w 2167807"/>
              <a:gd name="connsiteY1" fmla="*/ 0 h 3909283"/>
              <a:gd name="connsiteX2" fmla="*/ 2167807 w 2167807"/>
              <a:gd name="connsiteY2" fmla="*/ 0 h 3909283"/>
              <a:gd name="connsiteX3" fmla="*/ 2159898 w 2167807"/>
              <a:gd name="connsiteY3" fmla="*/ 3909283 h 3909283"/>
              <a:gd name="connsiteX4" fmla="*/ 0 w 2167807"/>
              <a:gd name="connsiteY4" fmla="*/ 3906838 h 3909283"/>
              <a:gd name="connsiteX0" fmla="*/ 0 w 2167807"/>
              <a:gd name="connsiteY0" fmla="*/ 3906838 h 3906838"/>
              <a:gd name="connsiteX1" fmla="*/ 1165738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55478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40491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34130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29889 w 2167807"/>
              <a:gd name="connsiteY1" fmla="*/ 2381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2686"/>
              <a:gd name="connsiteY0" fmla="*/ 3906838 h 3906838"/>
              <a:gd name="connsiteX1" fmla="*/ 1029889 w 2162686"/>
              <a:gd name="connsiteY1" fmla="*/ 2381 h 3906838"/>
              <a:gd name="connsiteX2" fmla="*/ 2133881 w 2162686"/>
              <a:gd name="connsiteY2" fmla="*/ 0 h 3906838"/>
              <a:gd name="connsiteX3" fmla="*/ 2162343 w 2162686"/>
              <a:gd name="connsiteY3" fmla="*/ 3904393 h 3906838"/>
              <a:gd name="connsiteX4" fmla="*/ 0 w 2162686"/>
              <a:gd name="connsiteY4" fmla="*/ 3906838 h 3906838"/>
              <a:gd name="connsiteX0" fmla="*/ 0 w 2139854"/>
              <a:gd name="connsiteY0" fmla="*/ 3906838 h 3906838"/>
              <a:gd name="connsiteX1" fmla="*/ 1029889 w 2139854"/>
              <a:gd name="connsiteY1" fmla="*/ 2381 h 3906838"/>
              <a:gd name="connsiteX2" fmla="*/ 2133881 w 2139854"/>
              <a:gd name="connsiteY2" fmla="*/ 0 h 3906838"/>
              <a:gd name="connsiteX3" fmla="*/ 2139019 w 2139854"/>
              <a:gd name="connsiteY3" fmla="*/ 3904393 h 3906838"/>
              <a:gd name="connsiteX4" fmla="*/ 0 w 2139854"/>
              <a:gd name="connsiteY4" fmla="*/ 3906838 h 3906838"/>
              <a:gd name="connsiteX0" fmla="*/ 0 w 2139854"/>
              <a:gd name="connsiteY0" fmla="*/ 3906838 h 3906838"/>
              <a:gd name="connsiteX1" fmla="*/ 1032009 w 2139854"/>
              <a:gd name="connsiteY1" fmla="*/ 0 h 3906838"/>
              <a:gd name="connsiteX2" fmla="*/ 2133881 w 2139854"/>
              <a:gd name="connsiteY2" fmla="*/ 0 h 3906838"/>
              <a:gd name="connsiteX3" fmla="*/ 2139019 w 2139854"/>
              <a:gd name="connsiteY3" fmla="*/ 3904393 h 3906838"/>
              <a:gd name="connsiteX4" fmla="*/ 0 w 2139854"/>
              <a:gd name="connsiteY4" fmla="*/ 3906838 h 3906838"/>
              <a:gd name="connsiteX0" fmla="*/ 0 w 2140410"/>
              <a:gd name="connsiteY0" fmla="*/ 3906838 h 3906838"/>
              <a:gd name="connsiteX1" fmla="*/ 1032009 w 2140410"/>
              <a:gd name="connsiteY1" fmla="*/ 0 h 3906838"/>
              <a:gd name="connsiteX2" fmla="*/ 2140241 w 2140410"/>
              <a:gd name="connsiteY2" fmla="*/ 0 h 3906838"/>
              <a:gd name="connsiteX3" fmla="*/ 2139019 w 2140410"/>
              <a:gd name="connsiteY3" fmla="*/ 3904393 h 3906838"/>
              <a:gd name="connsiteX4" fmla="*/ 0 w 2140410"/>
              <a:gd name="connsiteY4" fmla="*/ 3906838 h 3906838"/>
              <a:gd name="connsiteX0" fmla="*/ 0 w 2140410"/>
              <a:gd name="connsiteY0" fmla="*/ 3906838 h 3906838"/>
              <a:gd name="connsiteX1" fmla="*/ 1122479 w 2140410"/>
              <a:gd name="connsiteY1" fmla="*/ 6350 h 3906838"/>
              <a:gd name="connsiteX2" fmla="*/ 2140241 w 2140410"/>
              <a:gd name="connsiteY2" fmla="*/ 0 h 3906838"/>
              <a:gd name="connsiteX3" fmla="*/ 2139019 w 2140410"/>
              <a:gd name="connsiteY3" fmla="*/ 3904393 h 3906838"/>
              <a:gd name="connsiteX4" fmla="*/ 0 w 2140410"/>
              <a:gd name="connsiteY4" fmla="*/ 3906838 h 3906838"/>
              <a:gd name="connsiteX0" fmla="*/ 0 w 2140410"/>
              <a:gd name="connsiteY0" fmla="*/ 3907632 h 3907632"/>
              <a:gd name="connsiteX1" fmla="*/ 1120359 w 2140410"/>
              <a:gd name="connsiteY1" fmla="*/ 0 h 3907632"/>
              <a:gd name="connsiteX2" fmla="*/ 2140241 w 2140410"/>
              <a:gd name="connsiteY2" fmla="*/ 794 h 3907632"/>
              <a:gd name="connsiteX3" fmla="*/ 2139019 w 2140410"/>
              <a:gd name="connsiteY3" fmla="*/ 3905187 h 3907632"/>
              <a:gd name="connsiteX4" fmla="*/ 0 w 2140410"/>
              <a:gd name="connsiteY4" fmla="*/ 3907632 h 3907632"/>
              <a:gd name="connsiteX0" fmla="*/ 0 w 2401217"/>
              <a:gd name="connsiteY0" fmla="*/ 3907632 h 3907632"/>
              <a:gd name="connsiteX1" fmla="*/ 1381166 w 2401217"/>
              <a:gd name="connsiteY1" fmla="*/ 0 h 3907632"/>
              <a:gd name="connsiteX2" fmla="*/ 2401048 w 2401217"/>
              <a:gd name="connsiteY2" fmla="*/ 794 h 3907632"/>
              <a:gd name="connsiteX3" fmla="*/ 2399826 w 2401217"/>
              <a:gd name="connsiteY3" fmla="*/ 3905187 h 3907632"/>
              <a:gd name="connsiteX4" fmla="*/ 0 w 2401217"/>
              <a:gd name="connsiteY4" fmla="*/ 3907632 h 3907632"/>
              <a:gd name="connsiteX0" fmla="*/ 0 w 2407578"/>
              <a:gd name="connsiteY0" fmla="*/ 3907632 h 3907632"/>
              <a:gd name="connsiteX1" fmla="*/ 1387527 w 2407578"/>
              <a:gd name="connsiteY1" fmla="*/ 0 h 3907632"/>
              <a:gd name="connsiteX2" fmla="*/ 2407409 w 2407578"/>
              <a:gd name="connsiteY2" fmla="*/ 794 h 3907632"/>
              <a:gd name="connsiteX3" fmla="*/ 2406187 w 2407578"/>
              <a:gd name="connsiteY3" fmla="*/ 3905187 h 3907632"/>
              <a:gd name="connsiteX4" fmla="*/ 0 w 2407578"/>
              <a:gd name="connsiteY4" fmla="*/ 3907632 h 3907632"/>
              <a:gd name="connsiteX0" fmla="*/ 0 w 2411819"/>
              <a:gd name="connsiteY0" fmla="*/ 3910014 h 3910014"/>
              <a:gd name="connsiteX1" fmla="*/ 1391768 w 2411819"/>
              <a:gd name="connsiteY1" fmla="*/ 0 h 3910014"/>
              <a:gd name="connsiteX2" fmla="*/ 2411650 w 2411819"/>
              <a:gd name="connsiteY2" fmla="*/ 794 h 3910014"/>
              <a:gd name="connsiteX3" fmla="*/ 2410428 w 2411819"/>
              <a:gd name="connsiteY3" fmla="*/ 3905187 h 3910014"/>
              <a:gd name="connsiteX4" fmla="*/ 0 w 2411819"/>
              <a:gd name="connsiteY4" fmla="*/ 3910014 h 3910014"/>
              <a:gd name="connsiteX0" fmla="*/ 0 w 2407578"/>
              <a:gd name="connsiteY0" fmla="*/ 3905251 h 3905251"/>
              <a:gd name="connsiteX1" fmla="*/ 1387527 w 2407578"/>
              <a:gd name="connsiteY1" fmla="*/ 0 h 3905251"/>
              <a:gd name="connsiteX2" fmla="*/ 2407409 w 2407578"/>
              <a:gd name="connsiteY2" fmla="*/ 794 h 3905251"/>
              <a:gd name="connsiteX3" fmla="*/ 2406187 w 2407578"/>
              <a:gd name="connsiteY3" fmla="*/ 3905187 h 3905251"/>
              <a:gd name="connsiteX4" fmla="*/ 0 w 2407578"/>
              <a:gd name="connsiteY4" fmla="*/ 3905251 h 3905251"/>
              <a:gd name="connsiteX0" fmla="*/ 0 w 2407578"/>
              <a:gd name="connsiteY0" fmla="*/ 3910014 h 3910014"/>
              <a:gd name="connsiteX1" fmla="*/ 1391767 w 2407578"/>
              <a:gd name="connsiteY1" fmla="*/ 0 h 3910014"/>
              <a:gd name="connsiteX2" fmla="*/ 2407409 w 2407578"/>
              <a:gd name="connsiteY2" fmla="*/ 5557 h 3910014"/>
              <a:gd name="connsiteX3" fmla="*/ 2406187 w 2407578"/>
              <a:gd name="connsiteY3" fmla="*/ 3909950 h 3910014"/>
              <a:gd name="connsiteX4" fmla="*/ 0 w 2407578"/>
              <a:gd name="connsiteY4" fmla="*/ 3910014 h 3910014"/>
              <a:gd name="connsiteX0" fmla="*/ 0 w 2407578"/>
              <a:gd name="connsiteY0" fmla="*/ 3910014 h 3910014"/>
              <a:gd name="connsiteX1" fmla="*/ 1391767 w 2407578"/>
              <a:gd name="connsiteY1" fmla="*/ 0 h 3910014"/>
              <a:gd name="connsiteX2" fmla="*/ 2407409 w 2407578"/>
              <a:gd name="connsiteY2" fmla="*/ 794 h 3910014"/>
              <a:gd name="connsiteX3" fmla="*/ 2406187 w 2407578"/>
              <a:gd name="connsiteY3" fmla="*/ 3909950 h 3910014"/>
              <a:gd name="connsiteX4" fmla="*/ 0 w 2407578"/>
              <a:gd name="connsiteY4" fmla="*/ 3910014 h 3910014"/>
              <a:gd name="connsiteX0" fmla="*/ 0 w 2407578"/>
              <a:gd name="connsiteY0" fmla="*/ 3910014 h 3910014"/>
              <a:gd name="connsiteX1" fmla="*/ 1155921 w 2407578"/>
              <a:gd name="connsiteY1" fmla="*/ 0 h 3910014"/>
              <a:gd name="connsiteX2" fmla="*/ 2407409 w 2407578"/>
              <a:gd name="connsiteY2" fmla="*/ 794 h 3910014"/>
              <a:gd name="connsiteX3" fmla="*/ 2406187 w 2407578"/>
              <a:gd name="connsiteY3" fmla="*/ 3909950 h 3910014"/>
              <a:gd name="connsiteX4" fmla="*/ 0 w 2407578"/>
              <a:gd name="connsiteY4" fmla="*/ 3910014 h 3910014"/>
              <a:gd name="connsiteX0" fmla="*/ 0 w 2292462"/>
              <a:gd name="connsiteY0" fmla="*/ 3910014 h 3910014"/>
              <a:gd name="connsiteX1" fmla="*/ 1040805 w 2292462"/>
              <a:gd name="connsiteY1" fmla="*/ 0 h 3910014"/>
              <a:gd name="connsiteX2" fmla="*/ 2292293 w 2292462"/>
              <a:gd name="connsiteY2" fmla="*/ 794 h 3910014"/>
              <a:gd name="connsiteX3" fmla="*/ 2291071 w 2292462"/>
              <a:gd name="connsiteY3" fmla="*/ 3909950 h 3910014"/>
              <a:gd name="connsiteX4" fmla="*/ 0 w 2292462"/>
              <a:gd name="connsiteY4" fmla="*/ 3910014 h 3910014"/>
              <a:gd name="connsiteX0" fmla="*/ 0 w 2292462"/>
              <a:gd name="connsiteY0" fmla="*/ 3913189 h 3913189"/>
              <a:gd name="connsiteX1" fmla="*/ 1036564 w 2292462"/>
              <a:gd name="connsiteY1" fmla="*/ 0 h 3913189"/>
              <a:gd name="connsiteX2" fmla="*/ 2292293 w 2292462"/>
              <a:gd name="connsiteY2" fmla="*/ 3969 h 3913189"/>
              <a:gd name="connsiteX3" fmla="*/ 2291071 w 2292462"/>
              <a:gd name="connsiteY3" fmla="*/ 3913125 h 3913189"/>
              <a:gd name="connsiteX4" fmla="*/ 0 w 2292462"/>
              <a:gd name="connsiteY4" fmla="*/ 3913189 h 3913189"/>
              <a:gd name="connsiteX0" fmla="*/ 0 w 2292207"/>
              <a:gd name="connsiteY0" fmla="*/ 3913189 h 3913189"/>
              <a:gd name="connsiteX1" fmla="*/ 1036564 w 2292207"/>
              <a:gd name="connsiteY1" fmla="*/ 0 h 3913189"/>
              <a:gd name="connsiteX2" fmla="*/ 2290173 w 2292207"/>
              <a:gd name="connsiteY2" fmla="*/ 795 h 3913189"/>
              <a:gd name="connsiteX3" fmla="*/ 2291071 w 2292207"/>
              <a:gd name="connsiteY3" fmla="*/ 3913125 h 3913189"/>
              <a:gd name="connsiteX4" fmla="*/ 0 w 2292207"/>
              <a:gd name="connsiteY4" fmla="*/ 3913189 h 3913189"/>
              <a:gd name="connsiteX0" fmla="*/ 0 w 2298567"/>
              <a:gd name="connsiteY0" fmla="*/ 3910014 h 3913125"/>
              <a:gd name="connsiteX1" fmla="*/ 1042924 w 2298567"/>
              <a:gd name="connsiteY1" fmla="*/ 0 h 3913125"/>
              <a:gd name="connsiteX2" fmla="*/ 2296533 w 2298567"/>
              <a:gd name="connsiteY2" fmla="*/ 795 h 3913125"/>
              <a:gd name="connsiteX3" fmla="*/ 2297431 w 2298567"/>
              <a:gd name="connsiteY3" fmla="*/ 3913125 h 3913125"/>
              <a:gd name="connsiteX4" fmla="*/ 0 w 2298567"/>
              <a:gd name="connsiteY4" fmla="*/ 3910014 h 39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8567" h="3913125">
                <a:moveTo>
                  <a:pt x="0" y="3910014"/>
                </a:moveTo>
                <a:lnTo>
                  <a:pt x="1042924" y="0"/>
                </a:lnTo>
                <a:lnTo>
                  <a:pt x="2296533" y="795"/>
                </a:lnTo>
                <a:cubicBezTo>
                  <a:pt x="2292267" y="1303074"/>
                  <a:pt x="2301697" y="2610846"/>
                  <a:pt x="2297431" y="3913125"/>
                </a:cubicBezTo>
                <a:lnTo>
                  <a:pt x="0" y="3910014"/>
                </a:lnTo>
                <a:close/>
              </a:path>
            </a:pathLst>
          </a:custGeom>
          <a:solidFill>
            <a:srgbClr val="C6C2BF"/>
          </a:solidFill>
          <a:ln>
            <a:noFill/>
          </a:ln>
          <a:effectLst/>
        </p:spPr>
        <p:txBody>
          <a:bodyPr lIns="1440000" tIns="468000" bIns="0"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AB20B5-22F5-7F42-98FA-915865BDDA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314" y="6193407"/>
            <a:ext cx="5062686" cy="431800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5pPr marL="1517650" indent="0">
              <a:buNone/>
              <a:defRPr/>
            </a:lvl5pPr>
          </a:lstStyle>
          <a:p>
            <a:pPr lvl="0"/>
            <a:r>
              <a:rPr lang="en-GB"/>
              <a:t>Dato  //  </a:t>
            </a:r>
            <a:r>
              <a:rPr lang="en-GB" err="1"/>
              <a:t>Ansvarlig</a:t>
            </a:r>
            <a:endParaRPr lang="en-GB"/>
          </a:p>
        </p:txBody>
      </p:sp>
      <p:pic>
        <p:nvPicPr>
          <p:cNvPr id="10" name="Grafikk 9">
            <a:extLst>
              <a:ext uri="{FF2B5EF4-FFF2-40B4-BE49-F238E27FC236}">
                <a16:creationId xmlns:a16="http://schemas.microsoft.com/office/drawing/2014/main" id="{FD4799EC-1694-AB4F-9DD9-2188A933A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274" y="1081899"/>
            <a:ext cx="1280329" cy="80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2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sir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9630795E-AD26-E64A-9C79-FA3F9BB49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5788" y="6356350"/>
            <a:ext cx="3466263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1F69FF2-4FB1-3544-9B7F-A00D9E4C1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18421" y="6356350"/>
            <a:ext cx="741600" cy="365125"/>
          </a:xfrm>
        </p:spPr>
        <p:txBody>
          <a:bodyPr/>
          <a:lstStyle/>
          <a:p>
            <a:fld id="{95102788-B3AA-6746-B4E5-C52EBB4D0CEE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bilde 5">
            <a:extLst>
              <a:ext uri="{FF2B5EF4-FFF2-40B4-BE49-F238E27FC236}">
                <a16:creationId xmlns:a16="http://schemas.microsoft.com/office/drawing/2014/main" id="{701CE543-F5B4-D84C-A6FC-FAFF3D0AAFC3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973237" y="602647"/>
            <a:ext cx="5652706" cy="5652706"/>
          </a:xfrm>
          <a:prstGeom prst="ellipse">
            <a:avLst/>
          </a:prstGeom>
          <a:solidFill>
            <a:schemeClr val="bg2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800"/>
              </a:spcBef>
              <a:buClr>
                <a:schemeClr val="accent2"/>
              </a:buClr>
              <a:buSzPct val="100000"/>
              <a:buNone/>
              <a:defRPr sz="18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6300D294-78C3-134A-B8DB-F895410ECD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4951021" cy="4351338"/>
          </a:xfrm>
        </p:spPr>
        <p:txBody>
          <a:bodyPr/>
          <a:lstStyle/>
          <a:p>
            <a:pPr lvl="0"/>
            <a:r>
              <a:rPr lang="nb-NO"/>
              <a:t>Klikk for å redigere teksten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Tittel 1">
            <a:extLst>
              <a:ext uri="{FF2B5EF4-FFF2-40B4-BE49-F238E27FC236}">
                <a16:creationId xmlns:a16="http://schemas.microsoft.com/office/drawing/2014/main" id="{FE2CAD38-4FD8-5D47-94F7-E677546BB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2400"/>
            <a:ext cx="5533571" cy="1072080"/>
          </a:xfrm>
        </p:spPr>
        <p:txBody>
          <a:bodyPr/>
          <a:lstStyle/>
          <a:p>
            <a:r>
              <a:rPr lang="nb-NO"/>
              <a:t>Klikk for å redigere tittelen</a:t>
            </a:r>
          </a:p>
        </p:txBody>
      </p:sp>
    </p:spTree>
    <p:extLst>
      <p:ext uri="{BB962C8B-B14F-4D97-AF65-F5344CB8AC3E}">
        <p14:creationId xmlns:p14="http://schemas.microsoft.com/office/powerpoint/2010/main" val="761498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rkler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469CFF4-987B-5A43-8582-31F67145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E9603651-05EC-6948-B335-00924944B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02788-B3AA-6746-B4E5-C52EBB4D0CE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CDCE326E-B227-394D-A659-399CE735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bilde 5">
            <a:extLst>
              <a:ext uri="{FF2B5EF4-FFF2-40B4-BE49-F238E27FC236}">
                <a16:creationId xmlns:a16="http://schemas.microsoft.com/office/drawing/2014/main" id="{643807C2-292F-894E-874A-C85D7E9D69AA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838200" y="1829345"/>
            <a:ext cx="3147582" cy="3147582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spcBef>
                <a:spcPts val="8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None/>
              <a:defRPr sz="1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5324C5C5-907C-D34E-836F-29B532757AD4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4518119" y="1829345"/>
            <a:ext cx="3147582" cy="3147582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spcBef>
                <a:spcPts val="8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None/>
              <a:defRPr sz="1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7" name="Plassholder for bilde 5">
            <a:extLst>
              <a:ext uri="{FF2B5EF4-FFF2-40B4-BE49-F238E27FC236}">
                <a16:creationId xmlns:a16="http://schemas.microsoft.com/office/drawing/2014/main" id="{BA339474-4310-4E4C-8300-B9375051CA4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8206218" y="1829345"/>
            <a:ext cx="3147582" cy="3147582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indent="0" algn="ctr">
              <a:spcBef>
                <a:spcPts val="8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None/>
              <a:defRPr sz="16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0" name="Plassholder for tekst 2">
            <a:extLst>
              <a:ext uri="{FF2B5EF4-FFF2-40B4-BE49-F238E27FC236}">
                <a16:creationId xmlns:a16="http://schemas.microsoft.com/office/drawing/2014/main" id="{3420036C-1838-DE4A-BADD-245630D31E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080585" y="5161212"/>
            <a:ext cx="3398852" cy="963602"/>
          </a:xfrm>
        </p:spPr>
        <p:txBody>
          <a:bodyPr lIns="0" tIns="0" rIns="0" bIns="0" anchor="ctr">
            <a:noAutofit/>
          </a:bodyPr>
          <a:lstStyle>
            <a:lvl1pPr marL="36000" indent="0" algn="ctr">
              <a:spcBef>
                <a:spcPts val="600"/>
              </a:spcBef>
              <a:buSzPct val="100000"/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Plassholder for tekst 2">
            <a:extLst>
              <a:ext uri="{FF2B5EF4-FFF2-40B4-BE49-F238E27FC236}">
                <a16:creationId xmlns:a16="http://schemas.microsoft.com/office/drawing/2014/main" id="{94BB1344-2B8D-6C4F-AF3C-799F28132DC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92484" y="5157975"/>
            <a:ext cx="3398852" cy="963602"/>
          </a:xfrm>
        </p:spPr>
        <p:txBody>
          <a:bodyPr lIns="0" tIns="0" rIns="0" bIns="0" anchor="ctr">
            <a:noAutofit/>
          </a:bodyPr>
          <a:lstStyle>
            <a:lvl1pPr marL="36000" indent="0" algn="ctr">
              <a:spcBef>
                <a:spcPts val="600"/>
              </a:spcBef>
              <a:buSzPct val="100000"/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82C78190-F0C7-F94A-8B39-D2876F768B7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12565" y="5157975"/>
            <a:ext cx="3398852" cy="963602"/>
          </a:xfrm>
        </p:spPr>
        <p:txBody>
          <a:bodyPr lIns="0" tIns="0" rIns="0" bIns="0" anchor="ctr">
            <a:noAutofit/>
          </a:bodyPr>
          <a:lstStyle>
            <a:lvl1pPr marL="36000" indent="0" algn="ctr">
              <a:spcBef>
                <a:spcPts val="600"/>
              </a:spcBef>
              <a:buSzPct val="100000"/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976662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med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187046D5-FCF3-DD40-B896-2E3520046E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02788-B3AA-6746-B4E5-C52EBB4D0CE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52DA0986-BEFB-4A44-98B6-D10264B4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lassholder for innhold 3">
            <a:extLst>
              <a:ext uri="{FF2B5EF4-FFF2-40B4-BE49-F238E27FC236}">
                <a16:creationId xmlns:a16="http://schemas.microsoft.com/office/drawing/2014/main" id="{92C05EAD-0F07-3B45-8747-833BB1F2A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23" r="1"/>
          <a:stretch/>
        </p:blipFill>
        <p:spPr bwMode="auto">
          <a:xfrm>
            <a:off x="1482417" y="660910"/>
            <a:ext cx="8995930" cy="510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CADDA05B-7DC7-D845-8F78-41EFC49121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7218" y="907450"/>
            <a:ext cx="7311543" cy="4363809"/>
          </a:xfrm>
          <a:prstGeom prst="rect">
            <a:avLst/>
          </a:prstGeom>
          <a:solidFill>
            <a:schemeClr val="bg1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800"/>
              </a:spcBef>
              <a:buClr>
                <a:schemeClr val="accent2"/>
              </a:buClr>
              <a:buSzPct val="100000"/>
              <a:buNone/>
              <a:defRPr sz="1800" b="0" i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3199924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5">
            <a:extLst>
              <a:ext uri="{FF2B5EF4-FFF2-40B4-BE49-F238E27FC236}">
                <a16:creationId xmlns:a16="http://schemas.microsoft.com/office/drawing/2014/main" id="{41F14D0C-5037-3D4E-9FB1-24B237B969FC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7E7"/>
          </a:solidFill>
        </p:spPr>
        <p:txBody>
          <a:bodyPr lIns="0" tIns="1007999" bIns="0" anchor="ctr" anchorCtr="0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400" b="0" i="0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1227004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dekkende 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5">
            <a:extLst>
              <a:ext uri="{FF2B5EF4-FFF2-40B4-BE49-F238E27FC236}">
                <a16:creationId xmlns:a16="http://schemas.microsoft.com/office/drawing/2014/main" id="{41F14D0C-5037-3D4E-9FB1-24B237B969FC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7E7"/>
          </a:solidFill>
        </p:spPr>
        <p:txBody>
          <a:bodyPr lIns="0" tIns="1007999" bIns="0" anchor="ctr" anchorCtr="0">
            <a:normAutofit/>
          </a:bodyPr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 sz="1600" b="0" i="0" baseline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/>
              <a:t>Klikk på ikonet for å legge til et bilde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7FB01FB-60B2-5E41-A15B-1235CEC30B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978400"/>
            <a:ext cx="12192000" cy="1294006"/>
          </a:xfrm>
          <a:solidFill>
            <a:srgbClr val="3E3832">
              <a:alpha val="69804"/>
            </a:srgbClr>
          </a:solidFill>
        </p:spPr>
        <p:txBody>
          <a:bodyPr wrap="square" lIns="1440000" tIns="180000" rIns="1475999" bIns="216000" anchor="ctr" anchorCtr="0">
            <a:noAutofit/>
          </a:bodyPr>
          <a:lstStyle>
            <a:lvl1pPr marL="36000" indent="0" algn="ctr">
              <a:lnSpc>
                <a:spcPct val="100000"/>
              </a:lnSpc>
              <a:spcBef>
                <a:spcPts val="60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None/>
              <a:defRPr sz="3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16000" indent="0" algn="ctr">
              <a:spcBef>
                <a:spcPts val="60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None/>
              <a:defRPr sz="1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32000" indent="0" algn="ctr">
              <a:spcBef>
                <a:spcPts val="600"/>
              </a:spcBef>
              <a:buClr>
                <a:schemeClr val="accent3"/>
              </a:buClr>
              <a:buSzPct val="110000"/>
              <a:buFont typeface="Arial" panose="020B0604020202020204" pitchFamily="34" charset="0"/>
              <a:buNone/>
              <a:defRPr sz="1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indent="-216000">
              <a:spcBef>
                <a:spcPts val="700"/>
              </a:spcBef>
              <a:buClr>
                <a:schemeClr val="accent6"/>
              </a:buClr>
              <a:buSzPct val="110000"/>
              <a:defRPr sz="1600" baseline="0">
                <a:solidFill>
                  <a:srgbClr val="007272"/>
                </a:solidFill>
                <a:latin typeface="Segoe UI"/>
              </a:defRPr>
            </a:lvl4pPr>
            <a:lvl5pPr indent="-216000">
              <a:spcBef>
                <a:spcPts val="700"/>
              </a:spcBef>
              <a:buClr>
                <a:schemeClr val="accent6"/>
              </a:buClr>
              <a:buSzPct val="110000"/>
              <a:defRPr sz="1600" baseline="0">
                <a:solidFill>
                  <a:srgbClr val="007272"/>
                </a:solidFill>
                <a:latin typeface="Segoe UI"/>
              </a:defRPr>
            </a:lvl5pPr>
          </a:lstStyle>
          <a:p>
            <a:pPr lvl="0"/>
            <a:r>
              <a:rPr lang="nb-NO"/>
              <a:t>Klikk for å redigere teksten</a:t>
            </a:r>
          </a:p>
        </p:txBody>
      </p:sp>
    </p:spTree>
    <p:extLst>
      <p:ext uri="{BB962C8B-B14F-4D97-AF65-F5344CB8AC3E}">
        <p14:creationId xmlns:p14="http://schemas.microsoft.com/office/powerpoint/2010/main" val="2066016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media 2">
            <a:extLst>
              <a:ext uri="{FF2B5EF4-FFF2-40B4-BE49-F238E27FC236}">
                <a16:creationId xmlns:a16="http://schemas.microsoft.com/office/drawing/2014/main" id="{873143D7-64FC-5342-9DED-8AE8E11EED5E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nb-NO"/>
              <a:t>Klikk ikonet for å legge til media</a:t>
            </a:r>
          </a:p>
        </p:txBody>
      </p:sp>
    </p:spTree>
    <p:extLst>
      <p:ext uri="{BB962C8B-B14F-4D97-AF65-F5344CB8AC3E}">
        <p14:creationId xmlns:p14="http://schemas.microsoft.com/office/powerpoint/2010/main" val="1501340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">
    <p:bg>
      <p:bgPr>
        <a:solidFill>
          <a:srgbClr val="E9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9BB863FB-78BD-F643-85E6-1AF7698DAE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9303" y="2948384"/>
            <a:ext cx="1533393" cy="96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781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med tekst">
    <p:bg>
      <p:bgPr>
        <a:solidFill>
          <a:srgbClr val="E9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AC4ED5FE-FAC3-BD40-BDD1-8009A2F540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33550" y="3429000"/>
            <a:ext cx="8724900" cy="9095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nb-NO"/>
              <a:t>Klikk for å redigere teksten</a:t>
            </a:r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2C753597-0942-6542-B314-5EB169889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9303" y="2003503"/>
            <a:ext cx="1533393" cy="96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4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C4D6D5E-F187-4E4B-8B35-180A18398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nb-NO"/>
              <a:t>Klikk for å redigere tittelen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E54DD42-1122-D24F-BF8D-43C7EB08E0C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nb-NO"/>
              <a:t>Klikk for å redigere teksten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582F6E-B5FB-D94E-89B3-0B928AF6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A623881-E2D8-EA4B-891A-9A6388D1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788-B3AA-6746-B4E5-C52EBB4D0CE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355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uten bilde">
    <p:bg>
      <p:bgPr>
        <a:solidFill>
          <a:srgbClr val="E9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>
            <a:extLst>
              <a:ext uri="{FF2B5EF4-FFF2-40B4-BE49-F238E27FC236}">
                <a16:creationId xmlns:a16="http://schemas.microsoft.com/office/drawing/2014/main" id="{0A9867CB-9424-6247-AF4B-FFCCA40FF6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5314" y="2684746"/>
            <a:ext cx="9749217" cy="1396431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tittelen</a:t>
            </a:r>
          </a:p>
        </p:txBody>
      </p:sp>
      <p:sp>
        <p:nvSpPr>
          <p:cNvPr id="12" name="Undertittel 2">
            <a:extLst>
              <a:ext uri="{FF2B5EF4-FFF2-40B4-BE49-F238E27FC236}">
                <a16:creationId xmlns:a16="http://schemas.microsoft.com/office/drawing/2014/main" id="{0C30C810-DE10-B745-8CB9-7D254C95F23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5314" y="4173253"/>
            <a:ext cx="8763173" cy="99116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undertittelen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6EBA474-9FC2-8545-9569-68B6453E98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314" y="6193407"/>
            <a:ext cx="5062686" cy="431800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5pPr marL="1517650" indent="0">
              <a:buNone/>
              <a:defRPr/>
            </a:lvl5pPr>
          </a:lstStyle>
          <a:p>
            <a:pPr lvl="0"/>
            <a:r>
              <a:rPr lang="en-GB"/>
              <a:t>Dato  //  </a:t>
            </a:r>
            <a:r>
              <a:rPr lang="en-GB" err="1"/>
              <a:t>Ansvarlig</a:t>
            </a:r>
            <a:endParaRPr lang="en-GB"/>
          </a:p>
        </p:txBody>
      </p:sp>
      <p:pic>
        <p:nvPicPr>
          <p:cNvPr id="8" name="Grafikk 7">
            <a:extLst>
              <a:ext uri="{FF2B5EF4-FFF2-40B4-BE49-F238E27FC236}">
                <a16:creationId xmlns:a16="http://schemas.microsoft.com/office/drawing/2014/main" id="{8BA4E41F-1D03-1746-B68A-521514BC0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274" y="1081899"/>
            <a:ext cx="1280329" cy="80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9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llomside">
    <p:bg>
      <p:bgPr>
        <a:solidFill>
          <a:srgbClr val="E9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48BD439-F083-3D4E-862D-4EA46D9E3B4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4550" y="3540205"/>
            <a:ext cx="10515600" cy="9262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undertittelen</a:t>
            </a:r>
          </a:p>
        </p:txBody>
      </p:sp>
      <p:sp>
        <p:nvSpPr>
          <p:cNvPr id="9" name="Tittel 1">
            <a:extLst>
              <a:ext uri="{FF2B5EF4-FFF2-40B4-BE49-F238E27FC236}">
                <a16:creationId xmlns:a16="http://schemas.microsoft.com/office/drawing/2014/main" id="{02D6C30B-4FDA-544A-9662-F2B6261EBC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550" y="2032569"/>
            <a:ext cx="9271829" cy="1396431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nb-NO"/>
              <a:t>Klikk for å redigere tittelen</a:t>
            </a:r>
          </a:p>
        </p:txBody>
      </p:sp>
    </p:spTree>
    <p:extLst>
      <p:ext uri="{BB962C8B-B14F-4D97-AF65-F5344CB8AC3E}">
        <p14:creationId xmlns:p14="http://schemas.microsoft.com/office/powerpoint/2010/main" val="2839488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0E6AA11-9D10-4845-953E-FC6659DEA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/>
              <a:t>Klikk for å redigere tittelen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093FA9A-B386-3D4A-A17E-105BC9010CB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349DD5D4-E4CC-F541-A385-23400791B31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E0092E29-1063-5549-A785-73E8C6A77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D71D6EC1-D552-3849-8EEF-1601B9CE5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788-B3AA-6746-B4E5-C52EBB4D0CE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356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3574975-50B4-C34B-9F64-4CA300B7F7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/>
              <a:t>Klikk for å redigere tittelen</a:t>
            </a:r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D90BA1EA-559A-0742-9DF6-378DCB049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5178BF1-065F-C64F-A4E1-62B22254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788-B3AA-6746-B4E5-C52EBB4D0CE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200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8F0C2D0C-F750-2644-95F9-0C952AE3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D912E190-170D-CB48-ABA2-AC1FB7840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02788-B3AA-6746-B4E5-C52EBB4D0CE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2212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d bilde til høy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E54DD42-1122-D24F-BF8D-43C7EB08E0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5469835" cy="4351338"/>
          </a:xfrm>
        </p:spPr>
        <p:txBody>
          <a:bodyPr/>
          <a:lstStyle/>
          <a:p>
            <a:pPr lvl="0"/>
            <a:r>
              <a:rPr lang="nb-NO"/>
              <a:t>Klikk for å redigere teksten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582F6E-B5FB-D94E-89B3-0B928AF6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11115" y="6356350"/>
            <a:ext cx="3609024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A623881-E2D8-EA4B-891A-9A6388D1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48739" y="6356350"/>
            <a:ext cx="447261" cy="365125"/>
          </a:xfrm>
        </p:spPr>
        <p:txBody>
          <a:bodyPr/>
          <a:lstStyle/>
          <a:p>
            <a:fld id="{95102788-B3AA-6746-B4E5-C52EBB4D0CEE}" type="slidenum">
              <a:rPr lang="nb-NO" smtClean="0"/>
              <a:t>‹#›</a:t>
            </a:fld>
            <a:endParaRPr lang="nb-NO"/>
          </a:p>
        </p:txBody>
      </p:sp>
      <p:sp>
        <p:nvSpPr>
          <p:cNvPr id="7" name="Plassholder for bilde 3">
            <a:extLst>
              <a:ext uri="{FF2B5EF4-FFF2-40B4-BE49-F238E27FC236}">
                <a16:creationId xmlns:a16="http://schemas.microsoft.com/office/drawing/2014/main" id="{9CCA7799-B00E-2A41-ADCA-ABD6B94D7671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160021" y="0"/>
            <a:ext cx="6031979" cy="6858000"/>
          </a:xfrm>
          <a:custGeom>
            <a:avLst/>
            <a:gdLst>
              <a:gd name="connsiteX0" fmla="*/ 0 w 3495675"/>
              <a:gd name="connsiteY0" fmla="*/ 3906838 h 3906838"/>
              <a:gd name="connsiteX1" fmla="*/ 1165738 w 3495675"/>
              <a:gd name="connsiteY1" fmla="*/ 0 h 3906838"/>
              <a:gd name="connsiteX2" fmla="*/ 3495675 w 3495675"/>
              <a:gd name="connsiteY2" fmla="*/ 0 h 3906838"/>
              <a:gd name="connsiteX3" fmla="*/ 2329937 w 3495675"/>
              <a:gd name="connsiteY3" fmla="*/ 3906838 h 3906838"/>
              <a:gd name="connsiteX4" fmla="*/ 0 w 3495675"/>
              <a:gd name="connsiteY4" fmla="*/ 3906838 h 3906838"/>
              <a:gd name="connsiteX0" fmla="*/ 0 w 3495675"/>
              <a:gd name="connsiteY0" fmla="*/ 3906838 h 3906838"/>
              <a:gd name="connsiteX1" fmla="*/ 1165738 w 3495675"/>
              <a:gd name="connsiteY1" fmla="*/ 0 h 3906838"/>
              <a:gd name="connsiteX2" fmla="*/ 3495675 w 3495675"/>
              <a:gd name="connsiteY2" fmla="*/ 0 h 3906838"/>
              <a:gd name="connsiteX3" fmla="*/ 2155008 w 3495675"/>
              <a:gd name="connsiteY3" fmla="*/ 3906838 h 3906838"/>
              <a:gd name="connsiteX4" fmla="*/ 0 w 3495675"/>
              <a:gd name="connsiteY4" fmla="*/ 3906838 h 3906838"/>
              <a:gd name="connsiteX0" fmla="*/ 0 w 2167807"/>
              <a:gd name="connsiteY0" fmla="*/ 3906838 h 3906838"/>
              <a:gd name="connsiteX1" fmla="*/ 1165738 w 2167807"/>
              <a:gd name="connsiteY1" fmla="*/ 0 h 3906838"/>
              <a:gd name="connsiteX2" fmla="*/ 2167807 w 2167807"/>
              <a:gd name="connsiteY2" fmla="*/ 0 h 3906838"/>
              <a:gd name="connsiteX3" fmla="*/ 2155008 w 2167807"/>
              <a:gd name="connsiteY3" fmla="*/ 3906838 h 3906838"/>
              <a:gd name="connsiteX4" fmla="*/ 0 w 2167807"/>
              <a:gd name="connsiteY4" fmla="*/ 3906838 h 3906838"/>
              <a:gd name="connsiteX0" fmla="*/ 0 w 2167807"/>
              <a:gd name="connsiteY0" fmla="*/ 3906838 h 3909283"/>
              <a:gd name="connsiteX1" fmla="*/ 1165738 w 2167807"/>
              <a:gd name="connsiteY1" fmla="*/ 0 h 3909283"/>
              <a:gd name="connsiteX2" fmla="*/ 2167807 w 2167807"/>
              <a:gd name="connsiteY2" fmla="*/ 0 h 3909283"/>
              <a:gd name="connsiteX3" fmla="*/ 2159898 w 2167807"/>
              <a:gd name="connsiteY3" fmla="*/ 3909283 h 3909283"/>
              <a:gd name="connsiteX4" fmla="*/ 0 w 2167807"/>
              <a:gd name="connsiteY4" fmla="*/ 3906838 h 3909283"/>
              <a:gd name="connsiteX0" fmla="*/ 0 w 2167807"/>
              <a:gd name="connsiteY0" fmla="*/ 3906838 h 3906838"/>
              <a:gd name="connsiteX1" fmla="*/ 1165738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55478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40491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34130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29889 w 2167807"/>
              <a:gd name="connsiteY1" fmla="*/ 2381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2686"/>
              <a:gd name="connsiteY0" fmla="*/ 3906838 h 3906838"/>
              <a:gd name="connsiteX1" fmla="*/ 1029889 w 2162686"/>
              <a:gd name="connsiteY1" fmla="*/ 2381 h 3906838"/>
              <a:gd name="connsiteX2" fmla="*/ 2133881 w 2162686"/>
              <a:gd name="connsiteY2" fmla="*/ 0 h 3906838"/>
              <a:gd name="connsiteX3" fmla="*/ 2162343 w 2162686"/>
              <a:gd name="connsiteY3" fmla="*/ 3904393 h 3906838"/>
              <a:gd name="connsiteX4" fmla="*/ 0 w 2162686"/>
              <a:gd name="connsiteY4" fmla="*/ 3906838 h 3906838"/>
              <a:gd name="connsiteX0" fmla="*/ 0 w 2139854"/>
              <a:gd name="connsiteY0" fmla="*/ 3906838 h 3906838"/>
              <a:gd name="connsiteX1" fmla="*/ 1029889 w 2139854"/>
              <a:gd name="connsiteY1" fmla="*/ 2381 h 3906838"/>
              <a:gd name="connsiteX2" fmla="*/ 2133881 w 2139854"/>
              <a:gd name="connsiteY2" fmla="*/ 0 h 3906838"/>
              <a:gd name="connsiteX3" fmla="*/ 2139019 w 2139854"/>
              <a:gd name="connsiteY3" fmla="*/ 3904393 h 3906838"/>
              <a:gd name="connsiteX4" fmla="*/ 0 w 2139854"/>
              <a:gd name="connsiteY4" fmla="*/ 3906838 h 3906838"/>
              <a:gd name="connsiteX0" fmla="*/ 0 w 2139854"/>
              <a:gd name="connsiteY0" fmla="*/ 3906838 h 3906838"/>
              <a:gd name="connsiteX1" fmla="*/ 1032009 w 2139854"/>
              <a:gd name="connsiteY1" fmla="*/ 0 h 3906838"/>
              <a:gd name="connsiteX2" fmla="*/ 2133881 w 2139854"/>
              <a:gd name="connsiteY2" fmla="*/ 0 h 3906838"/>
              <a:gd name="connsiteX3" fmla="*/ 2139019 w 2139854"/>
              <a:gd name="connsiteY3" fmla="*/ 3904393 h 3906838"/>
              <a:gd name="connsiteX4" fmla="*/ 0 w 2139854"/>
              <a:gd name="connsiteY4" fmla="*/ 3906838 h 3906838"/>
              <a:gd name="connsiteX0" fmla="*/ 0 w 2140410"/>
              <a:gd name="connsiteY0" fmla="*/ 3906838 h 3906838"/>
              <a:gd name="connsiteX1" fmla="*/ 1032009 w 2140410"/>
              <a:gd name="connsiteY1" fmla="*/ 0 h 3906838"/>
              <a:gd name="connsiteX2" fmla="*/ 2140241 w 2140410"/>
              <a:gd name="connsiteY2" fmla="*/ 0 h 3906838"/>
              <a:gd name="connsiteX3" fmla="*/ 2139019 w 2140410"/>
              <a:gd name="connsiteY3" fmla="*/ 3904393 h 3906838"/>
              <a:gd name="connsiteX4" fmla="*/ 0 w 2140410"/>
              <a:gd name="connsiteY4" fmla="*/ 3906838 h 3906838"/>
              <a:gd name="connsiteX0" fmla="*/ 0 w 2140410"/>
              <a:gd name="connsiteY0" fmla="*/ 3906838 h 3906838"/>
              <a:gd name="connsiteX1" fmla="*/ 1122479 w 2140410"/>
              <a:gd name="connsiteY1" fmla="*/ 6350 h 3906838"/>
              <a:gd name="connsiteX2" fmla="*/ 2140241 w 2140410"/>
              <a:gd name="connsiteY2" fmla="*/ 0 h 3906838"/>
              <a:gd name="connsiteX3" fmla="*/ 2139019 w 2140410"/>
              <a:gd name="connsiteY3" fmla="*/ 3904393 h 3906838"/>
              <a:gd name="connsiteX4" fmla="*/ 0 w 2140410"/>
              <a:gd name="connsiteY4" fmla="*/ 3906838 h 3906838"/>
              <a:gd name="connsiteX0" fmla="*/ 0 w 2140410"/>
              <a:gd name="connsiteY0" fmla="*/ 3907632 h 3907632"/>
              <a:gd name="connsiteX1" fmla="*/ 1120359 w 2140410"/>
              <a:gd name="connsiteY1" fmla="*/ 0 h 3907632"/>
              <a:gd name="connsiteX2" fmla="*/ 2140241 w 2140410"/>
              <a:gd name="connsiteY2" fmla="*/ 794 h 3907632"/>
              <a:gd name="connsiteX3" fmla="*/ 2139019 w 2140410"/>
              <a:gd name="connsiteY3" fmla="*/ 3905187 h 3907632"/>
              <a:gd name="connsiteX4" fmla="*/ 0 w 2140410"/>
              <a:gd name="connsiteY4" fmla="*/ 3907632 h 3907632"/>
              <a:gd name="connsiteX0" fmla="*/ 0 w 2401217"/>
              <a:gd name="connsiteY0" fmla="*/ 3907632 h 3907632"/>
              <a:gd name="connsiteX1" fmla="*/ 1381166 w 2401217"/>
              <a:gd name="connsiteY1" fmla="*/ 0 h 3907632"/>
              <a:gd name="connsiteX2" fmla="*/ 2401048 w 2401217"/>
              <a:gd name="connsiteY2" fmla="*/ 794 h 3907632"/>
              <a:gd name="connsiteX3" fmla="*/ 2399826 w 2401217"/>
              <a:gd name="connsiteY3" fmla="*/ 3905187 h 3907632"/>
              <a:gd name="connsiteX4" fmla="*/ 0 w 2401217"/>
              <a:gd name="connsiteY4" fmla="*/ 3907632 h 3907632"/>
              <a:gd name="connsiteX0" fmla="*/ 0 w 2407578"/>
              <a:gd name="connsiteY0" fmla="*/ 3907632 h 3907632"/>
              <a:gd name="connsiteX1" fmla="*/ 1387527 w 2407578"/>
              <a:gd name="connsiteY1" fmla="*/ 0 h 3907632"/>
              <a:gd name="connsiteX2" fmla="*/ 2407409 w 2407578"/>
              <a:gd name="connsiteY2" fmla="*/ 794 h 3907632"/>
              <a:gd name="connsiteX3" fmla="*/ 2406187 w 2407578"/>
              <a:gd name="connsiteY3" fmla="*/ 3905187 h 3907632"/>
              <a:gd name="connsiteX4" fmla="*/ 0 w 2407578"/>
              <a:gd name="connsiteY4" fmla="*/ 3907632 h 3907632"/>
              <a:gd name="connsiteX0" fmla="*/ 0 w 2411819"/>
              <a:gd name="connsiteY0" fmla="*/ 3910014 h 3910014"/>
              <a:gd name="connsiteX1" fmla="*/ 1391768 w 2411819"/>
              <a:gd name="connsiteY1" fmla="*/ 0 h 3910014"/>
              <a:gd name="connsiteX2" fmla="*/ 2411650 w 2411819"/>
              <a:gd name="connsiteY2" fmla="*/ 794 h 3910014"/>
              <a:gd name="connsiteX3" fmla="*/ 2410428 w 2411819"/>
              <a:gd name="connsiteY3" fmla="*/ 3905187 h 3910014"/>
              <a:gd name="connsiteX4" fmla="*/ 0 w 2411819"/>
              <a:gd name="connsiteY4" fmla="*/ 3910014 h 3910014"/>
              <a:gd name="connsiteX0" fmla="*/ 0 w 2407578"/>
              <a:gd name="connsiteY0" fmla="*/ 3905251 h 3905251"/>
              <a:gd name="connsiteX1" fmla="*/ 1387527 w 2407578"/>
              <a:gd name="connsiteY1" fmla="*/ 0 h 3905251"/>
              <a:gd name="connsiteX2" fmla="*/ 2407409 w 2407578"/>
              <a:gd name="connsiteY2" fmla="*/ 794 h 3905251"/>
              <a:gd name="connsiteX3" fmla="*/ 2406187 w 2407578"/>
              <a:gd name="connsiteY3" fmla="*/ 3905187 h 3905251"/>
              <a:gd name="connsiteX4" fmla="*/ 0 w 2407578"/>
              <a:gd name="connsiteY4" fmla="*/ 3905251 h 3905251"/>
              <a:gd name="connsiteX0" fmla="*/ 0 w 2407578"/>
              <a:gd name="connsiteY0" fmla="*/ 3910014 h 3910014"/>
              <a:gd name="connsiteX1" fmla="*/ 1391767 w 2407578"/>
              <a:gd name="connsiteY1" fmla="*/ 0 h 3910014"/>
              <a:gd name="connsiteX2" fmla="*/ 2407409 w 2407578"/>
              <a:gd name="connsiteY2" fmla="*/ 5557 h 3910014"/>
              <a:gd name="connsiteX3" fmla="*/ 2406187 w 2407578"/>
              <a:gd name="connsiteY3" fmla="*/ 3909950 h 3910014"/>
              <a:gd name="connsiteX4" fmla="*/ 0 w 2407578"/>
              <a:gd name="connsiteY4" fmla="*/ 3910014 h 3910014"/>
              <a:gd name="connsiteX0" fmla="*/ 0 w 2407578"/>
              <a:gd name="connsiteY0" fmla="*/ 3910014 h 3910014"/>
              <a:gd name="connsiteX1" fmla="*/ 1391767 w 2407578"/>
              <a:gd name="connsiteY1" fmla="*/ 0 h 3910014"/>
              <a:gd name="connsiteX2" fmla="*/ 2407409 w 2407578"/>
              <a:gd name="connsiteY2" fmla="*/ 794 h 3910014"/>
              <a:gd name="connsiteX3" fmla="*/ 2406187 w 2407578"/>
              <a:gd name="connsiteY3" fmla="*/ 3909950 h 3910014"/>
              <a:gd name="connsiteX4" fmla="*/ 0 w 2407578"/>
              <a:gd name="connsiteY4" fmla="*/ 3910014 h 3910014"/>
              <a:gd name="connsiteX0" fmla="*/ 0 w 2407578"/>
              <a:gd name="connsiteY0" fmla="*/ 3910014 h 3910014"/>
              <a:gd name="connsiteX1" fmla="*/ 1155921 w 2407578"/>
              <a:gd name="connsiteY1" fmla="*/ 0 h 3910014"/>
              <a:gd name="connsiteX2" fmla="*/ 2407409 w 2407578"/>
              <a:gd name="connsiteY2" fmla="*/ 794 h 3910014"/>
              <a:gd name="connsiteX3" fmla="*/ 2406187 w 2407578"/>
              <a:gd name="connsiteY3" fmla="*/ 3909950 h 3910014"/>
              <a:gd name="connsiteX4" fmla="*/ 0 w 2407578"/>
              <a:gd name="connsiteY4" fmla="*/ 3910014 h 3910014"/>
              <a:gd name="connsiteX0" fmla="*/ 0 w 2292462"/>
              <a:gd name="connsiteY0" fmla="*/ 3910014 h 3910014"/>
              <a:gd name="connsiteX1" fmla="*/ 1040805 w 2292462"/>
              <a:gd name="connsiteY1" fmla="*/ 0 h 3910014"/>
              <a:gd name="connsiteX2" fmla="*/ 2292293 w 2292462"/>
              <a:gd name="connsiteY2" fmla="*/ 794 h 3910014"/>
              <a:gd name="connsiteX3" fmla="*/ 2291071 w 2292462"/>
              <a:gd name="connsiteY3" fmla="*/ 3909950 h 3910014"/>
              <a:gd name="connsiteX4" fmla="*/ 0 w 2292462"/>
              <a:gd name="connsiteY4" fmla="*/ 3910014 h 3910014"/>
              <a:gd name="connsiteX0" fmla="*/ 0 w 2292462"/>
              <a:gd name="connsiteY0" fmla="*/ 3913189 h 3913189"/>
              <a:gd name="connsiteX1" fmla="*/ 1036564 w 2292462"/>
              <a:gd name="connsiteY1" fmla="*/ 0 h 3913189"/>
              <a:gd name="connsiteX2" fmla="*/ 2292293 w 2292462"/>
              <a:gd name="connsiteY2" fmla="*/ 3969 h 3913189"/>
              <a:gd name="connsiteX3" fmla="*/ 2291071 w 2292462"/>
              <a:gd name="connsiteY3" fmla="*/ 3913125 h 3913189"/>
              <a:gd name="connsiteX4" fmla="*/ 0 w 2292462"/>
              <a:gd name="connsiteY4" fmla="*/ 3913189 h 3913189"/>
              <a:gd name="connsiteX0" fmla="*/ 0 w 2292207"/>
              <a:gd name="connsiteY0" fmla="*/ 3913189 h 3913189"/>
              <a:gd name="connsiteX1" fmla="*/ 1036564 w 2292207"/>
              <a:gd name="connsiteY1" fmla="*/ 0 h 3913189"/>
              <a:gd name="connsiteX2" fmla="*/ 2290173 w 2292207"/>
              <a:gd name="connsiteY2" fmla="*/ 795 h 3913189"/>
              <a:gd name="connsiteX3" fmla="*/ 2291071 w 2292207"/>
              <a:gd name="connsiteY3" fmla="*/ 3913125 h 3913189"/>
              <a:gd name="connsiteX4" fmla="*/ 0 w 2292207"/>
              <a:gd name="connsiteY4" fmla="*/ 3913189 h 3913189"/>
              <a:gd name="connsiteX0" fmla="*/ 0 w 2298567"/>
              <a:gd name="connsiteY0" fmla="*/ 3910014 h 3913125"/>
              <a:gd name="connsiteX1" fmla="*/ 1042924 w 2298567"/>
              <a:gd name="connsiteY1" fmla="*/ 0 h 3913125"/>
              <a:gd name="connsiteX2" fmla="*/ 2296533 w 2298567"/>
              <a:gd name="connsiteY2" fmla="*/ 795 h 3913125"/>
              <a:gd name="connsiteX3" fmla="*/ 2297431 w 2298567"/>
              <a:gd name="connsiteY3" fmla="*/ 3913125 h 3913125"/>
              <a:gd name="connsiteX4" fmla="*/ 0 w 2298567"/>
              <a:gd name="connsiteY4" fmla="*/ 3910014 h 391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8567" h="3913125">
                <a:moveTo>
                  <a:pt x="0" y="3910014"/>
                </a:moveTo>
                <a:lnTo>
                  <a:pt x="1042924" y="0"/>
                </a:lnTo>
                <a:lnTo>
                  <a:pt x="2296533" y="795"/>
                </a:lnTo>
                <a:cubicBezTo>
                  <a:pt x="2292267" y="1303074"/>
                  <a:pt x="2301697" y="2610846"/>
                  <a:pt x="2297431" y="3913125"/>
                </a:cubicBezTo>
                <a:lnTo>
                  <a:pt x="0" y="391001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lIns="1440000" tIns="468000" bIns="0"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8" name="Tittel 1">
            <a:extLst>
              <a:ext uri="{FF2B5EF4-FFF2-40B4-BE49-F238E27FC236}">
                <a16:creationId xmlns:a16="http://schemas.microsoft.com/office/drawing/2014/main" id="{A99C80A0-322A-9A4B-843D-7015610E02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82400"/>
            <a:ext cx="7362371" cy="1072080"/>
          </a:xfrm>
        </p:spPr>
        <p:txBody>
          <a:bodyPr/>
          <a:lstStyle/>
          <a:p>
            <a:r>
              <a:rPr lang="nb-NO"/>
              <a:t>Klikk for å redigere tittelen</a:t>
            </a:r>
          </a:p>
        </p:txBody>
      </p:sp>
    </p:spTree>
    <p:extLst>
      <p:ext uri="{BB962C8B-B14F-4D97-AF65-F5344CB8AC3E}">
        <p14:creationId xmlns:p14="http://schemas.microsoft.com/office/powerpoint/2010/main" val="33698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med bilde til vens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E54DD42-1122-D24F-BF8D-43C7EB08E0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825625"/>
            <a:ext cx="5247861" cy="4351338"/>
          </a:xfrm>
        </p:spPr>
        <p:txBody>
          <a:bodyPr/>
          <a:lstStyle/>
          <a:p>
            <a:pPr lvl="0"/>
            <a:r>
              <a:rPr lang="nb-NO"/>
              <a:t>Klikk for å redigere teksten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F3116F34-6CB9-F244-9082-6C3BCA92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86061" y="6356350"/>
            <a:ext cx="738809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C582F6E-B5FB-D94E-89B3-0B928AF6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58976" y="6356350"/>
            <a:ext cx="3609024" cy="365125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6A623881-E2D8-EA4B-891A-9A6388D1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600" y="6356350"/>
            <a:ext cx="447261" cy="365125"/>
          </a:xfrm>
        </p:spPr>
        <p:txBody>
          <a:bodyPr/>
          <a:lstStyle/>
          <a:p>
            <a:fld id="{95102788-B3AA-6746-B4E5-C52EBB4D0CEE}" type="slidenum">
              <a:rPr lang="nb-NO" smtClean="0"/>
              <a:t>‹#›</a:t>
            </a:fld>
            <a:endParaRPr lang="nb-NO"/>
          </a:p>
        </p:txBody>
      </p:sp>
      <p:sp>
        <p:nvSpPr>
          <p:cNvPr id="8" name="Plassholder for bilde 3">
            <a:extLst>
              <a:ext uri="{FF2B5EF4-FFF2-40B4-BE49-F238E27FC236}">
                <a16:creationId xmlns:a16="http://schemas.microsoft.com/office/drawing/2014/main" id="{CBA52608-8CEA-2B45-8142-21F944ADC0E0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 bwMode="auto">
          <a:xfrm>
            <a:off x="0" y="1"/>
            <a:ext cx="6052900" cy="6857999"/>
          </a:xfrm>
          <a:custGeom>
            <a:avLst/>
            <a:gdLst>
              <a:gd name="connsiteX0" fmla="*/ 0 w 3495675"/>
              <a:gd name="connsiteY0" fmla="*/ 3906838 h 3906838"/>
              <a:gd name="connsiteX1" fmla="*/ 1165738 w 3495675"/>
              <a:gd name="connsiteY1" fmla="*/ 0 h 3906838"/>
              <a:gd name="connsiteX2" fmla="*/ 3495675 w 3495675"/>
              <a:gd name="connsiteY2" fmla="*/ 0 h 3906838"/>
              <a:gd name="connsiteX3" fmla="*/ 2329937 w 3495675"/>
              <a:gd name="connsiteY3" fmla="*/ 3906838 h 3906838"/>
              <a:gd name="connsiteX4" fmla="*/ 0 w 3495675"/>
              <a:gd name="connsiteY4" fmla="*/ 3906838 h 3906838"/>
              <a:gd name="connsiteX0" fmla="*/ 0 w 3495675"/>
              <a:gd name="connsiteY0" fmla="*/ 3906838 h 3906838"/>
              <a:gd name="connsiteX1" fmla="*/ 1165738 w 3495675"/>
              <a:gd name="connsiteY1" fmla="*/ 0 h 3906838"/>
              <a:gd name="connsiteX2" fmla="*/ 3495675 w 3495675"/>
              <a:gd name="connsiteY2" fmla="*/ 0 h 3906838"/>
              <a:gd name="connsiteX3" fmla="*/ 2155008 w 3495675"/>
              <a:gd name="connsiteY3" fmla="*/ 3906838 h 3906838"/>
              <a:gd name="connsiteX4" fmla="*/ 0 w 3495675"/>
              <a:gd name="connsiteY4" fmla="*/ 3906838 h 3906838"/>
              <a:gd name="connsiteX0" fmla="*/ 0 w 2167807"/>
              <a:gd name="connsiteY0" fmla="*/ 3906838 h 3906838"/>
              <a:gd name="connsiteX1" fmla="*/ 1165738 w 2167807"/>
              <a:gd name="connsiteY1" fmla="*/ 0 h 3906838"/>
              <a:gd name="connsiteX2" fmla="*/ 2167807 w 2167807"/>
              <a:gd name="connsiteY2" fmla="*/ 0 h 3906838"/>
              <a:gd name="connsiteX3" fmla="*/ 2155008 w 2167807"/>
              <a:gd name="connsiteY3" fmla="*/ 3906838 h 3906838"/>
              <a:gd name="connsiteX4" fmla="*/ 0 w 2167807"/>
              <a:gd name="connsiteY4" fmla="*/ 3906838 h 3906838"/>
              <a:gd name="connsiteX0" fmla="*/ 0 w 2167807"/>
              <a:gd name="connsiteY0" fmla="*/ 3906838 h 3909283"/>
              <a:gd name="connsiteX1" fmla="*/ 1165738 w 2167807"/>
              <a:gd name="connsiteY1" fmla="*/ 0 h 3909283"/>
              <a:gd name="connsiteX2" fmla="*/ 2167807 w 2167807"/>
              <a:gd name="connsiteY2" fmla="*/ 0 h 3909283"/>
              <a:gd name="connsiteX3" fmla="*/ 2159898 w 2167807"/>
              <a:gd name="connsiteY3" fmla="*/ 3909283 h 3909283"/>
              <a:gd name="connsiteX4" fmla="*/ 0 w 2167807"/>
              <a:gd name="connsiteY4" fmla="*/ 3906838 h 3909283"/>
              <a:gd name="connsiteX0" fmla="*/ 0 w 2167807"/>
              <a:gd name="connsiteY0" fmla="*/ 3906838 h 3906838"/>
              <a:gd name="connsiteX1" fmla="*/ 1165738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55478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40491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34130 w 2167807"/>
              <a:gd name="connsiteY1" fmla="*/ 0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7807"/>
              <a:gd name="connsiteY0" fmla="*/ 3906838 h 3906838"/>
              <a:gd name="connsiteX1" fmla="*/ 1029889 w 2167807"/>
              <a:gd name="connsiteY1" fmla="*/ 2381 h 3906838"/>
              <a:gd name="connsiteX2" fmla="*/ 2167807 w 2167807"/>
              <a:gd name="connsiteY2" fmla="*/ 0 h 3906838"/>
              <a:gd name="connsiteX3" fmla="*/ 2162343 w 2167807"/>
              <a:gd name="connsiteY3" fmla="*/ 3904393 h 3906838"/>
              <a:gd name="connsiteX4" fmla="*/ 0 w 2167807"/>
              <a:gd name="connsiteY4" fmla="*/ 3906838 h 3906838"/>
              <a:gd name="connsiteX0" fmla="*/ 0 w 2162686"/>
              <a:gd name="connsiteY0" fmla="*/ 3906838 h 3906838"/>
              <a:gd name="connsiteX1" fmla="*/ 1029889 w 2162686"/>
              <a:gd name="connsiteY1" fmla="*/ 2381 h 3906838"/>
              <a:gd name="connsiteX2" fmla="*/ 2133881 w 2162686"/>
              <a:gd name="connsiteY2" fmla="*/ 0 h 3906838"/>
              <a:gd name="connsiteX3" fmla="*/ 2162343 w 2162686"/>
              <a:gd name="connsiteY3" fmla="*/ 3904393 h 3906838"/>
              <a:gd name="connsiteX4" fmla="*/ 0 w 2162686"/>
              <a:gd name="connsiteY4" fmla="*/ 3906838 h 3906838"/>
              <a:gd name="connsiteX0" fmla="*/ 0 w 2139854"/>
              <a:gd name="connsiteY0" fmla="*/ 3906838 h 3906838"/>
              <a:gd name="connsiteX1" fmla="*/ 1029889 w 2139854"/>
              <a:gd name="connsiteY1" fmla="*/ 2381 h 3906838"/>
              <a:gd name="connsiteX2" fmla="*/ 2133881 w 2139854"/>
              <a:gd name="connsiteY2" fmla="*/ 0 h 3906838"/>
              <a:gd name="connsiteX3" fmla="*/ 2139019 w 2139854"/>
              <a:gd name="connsiteY3" fmla="*/ 3904393 h 3906838"/>
              <a:gd name="connsiteX4" fmla="*/ 0 w 2139854"/>
              <a:gd name="connsiteY4" fmla="*/ 3906838 h 3906838"/>
              <a:gd name="connsiteX0" fmla="*/ 0 w 2139854"/>
              <a:gd name="connsiteY0" fmla="*/ 3906838 h 3906838"/>
              <a:gd name="connsiteX1" fmla="*/ 1032009 w 2139854"/>
              <a:gd name="connsiteY1" fmla="*/ 0 h 3906838"/>
              <a:gd name="connsiteX2" fmla="*/ 2133881 w 2139854"/>
              <a:gd name="connsiteY2" fmla="*/ 0 h 3906838"/>
              <a:gd name="connsiteX3" fmla="*/ 2139019 w 2139854"/>
              <a:gd name="connsiteY3" fmla="*/ 3904393 h 3906838"/>
              <a:gd name="connsiteX4" fmla="*/ 0 w 2139854"/>
              <a:gd name="connsiteY4" fmla="*/ 3906838 h 3906838"/>
              <a:gd name="connsiteX0" fmla="*/ 0 w 2140410"/>
              <a:gd name="connsiteY0" fmla="*/ 3906838 h 3906838"/>
              <a:gd name="connsiteX1" fmla="*/ 1032009 w 2140410"/>
              <a:gd name="connsiteY1" fmla="*/ 0 h 3906838"/>
              <a:gd name="connsiteX2" fmla="*/ 2140241 w 2140410"/>
              <a:gd name="connsiteY2" fmla="*/ 0 h 3906838"/>
              <a:gd name="connsiteX3" fmla="*/ 2139019 w 2140410"/>
              <a:gd name="connsiteY3" fmla="*/ 3904393 h 3906838"/>
              <a:gd name="connsiteX4" fmla="*/ 0 w 2140410"/>
              <a:gd name="connsiteY4" fmla="*/ 3906838 h 3906838"/>
              <a:gd name="connsiteX0" fmla="*/ 0 w 2140410"/>
              <a:gd name="connsiteY0" fmla="*/ 3906838 h 3906838"/>
              <a:gd name="connsiteX1" fmla="*/ 1122479 w 2140410"/>
              <a:gd name="connsiteY1" fmla="*/ 6350 h 3906838"/>
              <a:gd name="connsiteX2" fmla="*/ 2140241 w 2140410"/>
              <a:gd name="connsiteY2" fmla="*/ 0 h 3906838"/>
              <a:gd name="connsiteX3" fmla="*/ 2139019 w 2140410"/>
              <a:gd name="connsiteY3" fmla="*/ 3904393 h 3906838"/>
              <a:gd name="connsiteX4" fmla="*/ 0 w 2140410"/>
              <a:gd name="connsiteY4" fmla="*/ 3906838 h 3906838"/>
              <a:gd name="connsiteX0" fmla="*/ 0 w 2140410"/>
              <a:gd name="connsiteY0" fmla="*/ 3907632 h 3907632"/>
              <a:gd name="connsiteX1" fmla="*/ 1120359 w 2140410"/>
              <a:gd name="connsiteY1" fmla="*/ 0 h 3907632"/>
              <a:gd name="connsiteX2" fmla="*/ 2140241 w 2140410"/>
              <a:gd name="connsiteY2" fmla="*/ 794 h 3907632"/>
              <a:gd name="connsiteX3" fmla="*/ 2139019 w 2140410"/>
              <a:gd name="connsiteY3" fmla="*/ 3905187 h 3907632"/>
              <a:gd name="connsiteX4" fmla="*/ 0 w 2140410"/>
              <a:gd name="connsiteY4" fmla="*/ 3907632 h 3907632"/>
              <a:gd name="connsiteX0" fmla="*/ 0 w 2401217"/>
              <a:gd name="connsiteY0" fmla="*/ 3907632 h 3907632"/>
              <a:gd name="connsiteX1" fmla="*/ 1381166 w 2401217"/>
              <a:gd name="connsiteY1" fmla="*/ 0 h 3907632"/>
              <a:gd name="connsiteX2" fmla="*/ 2401048 w 2401217"/>
              <a:gd name="connsiteY2" fmla="*/ 794 h 3907632"/>
              <a:gd name="connsiteX3" fmla="*/ 2399826 w 2401217"/>
              <a:gd name="connsiteY3" fmla="*/ 3905187 h 3907632"/>
              <a:gd name="connsiteX4" fmla="*/ 0 w 2401217"/>
              <a:gd name="connsiteY4" fmla="*/ 3907632 h 3907632"/>
              <a:gd name="connsiteX0" fmla="*/ 0 w 2407578"/>
              <a:gd name="connsiteY0" fmla="*/ 3907632 h 3907632"/>
              <a:gd name="connsiteX1" fmla="*/ 1387527 w 2407578"/>
              <a:gd name="connsiteY1" fmla="*/ 0 h 3907632"/>
              <a:gd name="connsiteX2" fmla="*/ 2407409 w 2407578"/>
              <a:gd name="connsiteY2" fmla="*/ 794 h 3907632"/>
              <a:gd name="connsiteX3" fmla="*/ 2406187 w 2407578"/>
              <a:gd name="connsiteY3" fmla="*/ 3905187 h 3907632"/>
              <a:gd name="connsiteX4" fmla="*/ 0 w 2407578"/>
              <a:gd name="connsiteY4" fmla="*/ 3907632 h 3907632"/>
              <a:gd name="connsiteX0" fmla="*/ 0 w 2411819"/>
              <a:gd name="connsiteY0" fmla="*/ 3910014 h 3910014"/>
              <a:gd name="connsiteX1" fmla="*/ 1391768 w 2411819"/>
              <a:gd name="connsiteY1" fmla="*/ 0 h 3910014"/>
              <a:gd name="connsiteX2" fmla="*/ 2411650 w 2411819"/>
              <a:gd name="connsiteY2" fmla="*/ 794 h 3910014"/>
              <a:gd name="connsiteX3" fmla="*/ 2410428 w 2411819"/>
              <a:gd name="connsiteY3" fmla="*/ 3905187 h 3910014"/>
              <a:gd name="connsiteX4" fmla="*/ 0 w 2411819"/>
              <a:gd name="connsiteY4" fmla="*/ 3910014 h 3910014"/>
              <a:gd name="connsiteX0" fmla="*/ 0 w 2407578"/>
              <a:gd name="connsiteY0" fmla="*/ 3905251 h 3905251"/>
              <a:gd name="connsiteX1" fmla="*/ 1387527 w 2407578"/>
              <a:gd name="connsiteY1" fmla="*/ 0 h 3905251"/>
              <a:gd name="connsiteX2" fmla="*/ 2407409 w 2407578"/>
              <a:gd name="connsiteY2" fmla="*/ 794 h 3905251"/>
              <a:gd name="connsiteX3" fmla="*/ 2406187 w 2407578"/>
              <a:gd name="connsiteY3" fmla="*/ 3905187 h 3905251"/>
              <a:gd name="connsiteX4" fmla="*/ 0 w 2407578"/>
              <a:gd name="connsiteY4" fmla="*/ 3905251 h 3905251"/>
              <a:gd name="connsiteX0" fmla="*/ 0 w 2407578"/>
              <a:gd name="connsiteY0" fmla="*/ 3910014 h 3910014"/>
              <a:gd name="connsiteX1" fmla="*/ 1391767 w 2407578"/>
              <a:gd name="connsiteY1" fmla="*/ 0 h 3910014"/>
              <a:gd name="connsiteX2" fmla="*/ 2407409 w 2407578"/>
              <a:gd name="connsiteY2" fmla="*/ 5557 h 3910014"/>
              <a:gd name="connsiteX3" fmla="*/ 2406187 w 2407578"/>
              <a:gd name="connsiteY3" fmla="*/ 3909950 h 3910014"/>
              <a:gd name="connsiteX4" fmla="*/ 0 w 2407578"/>
              <a:gd name="connsiteY4" fmla="*/ 3910014 h 3910014"/>
              <a:gd name="connsiteX0" fmla="*/ 0 w 2407578"/>
              <a:gd name="connsiteY0" fmla="*/ 3910014 h 3910014"/>
              <a:gd name="connsiteX1" fmla="*/ 1391767 w 2407578"/>
              <a:gd name="connsiteY1" fmla="*/ 0 h 3910014"/>
              <a:gd name="connsiteX2" fmla="*/ 2407409 w 2407578"/>
              <a:gd name="connsiteY2" fmla="*/ 794 h 3910014"/>
              <a:gd name="connsiteX3" fmla="*/ 2406187 w 2407578"/>
              <a:gd name="connsiteY3" fmla="*/ 3909950 h 3910014"/>
              <a:gd name="connsiteX4" fmla="*/ 0 w 2407578"/>
              <a:gd name="connsiteY4" fmla="*/ 3910014 h 3910014"/>
              <a:gd name="connsiteX0" fmla="*/ 0 w 2407578"/>
              <a:gd name="connsiteY0" fmla="*/ 3910014 h 3910014"/>
              <a:gd name="connsiteX1" fmla="*/ 1155921 w 2407578"/>
              <a:gd name="connsiteY1" fmla="*/ 0 h 3910014"/>
              <a:gd name="connsiteX2" fmla="*/ 2407409 w 2407578"/>
              <a:gd name="connsiteY2" fmla="*/ 794 h 3910014"/>
              <a:gd name="connsiteX3" fmla="*/ 2406187 w 2407578"/>
              <a:gd name="connsiteY3" fmla="*/ 3909950 h 3910014"/>
              <a:gd name="connsiteX4" fmla="*/ 0 w 2407578"/>
              <a:gd name="connsiteY4" fmla="*/ 3910014 h 3910014"/>
              <a:gd name="connsiteX0" fmla="*/ 0 w 2292462"/>
              <a:gd name="connsiteY0" fmla="*/ 3910014 h 3910014"/>
              <a:gd name="connsiteX1" fmla="*/ 1040805 w 2292462"/>
              <a:gd name="connsiteY1" fmla="*/ 0 h 3910014"/>
              <a:gd name="connsiteX2" fmla="*/ 2292293 w 2292462"/>
              <a:gd name="connsiteY2" fmla="*/ 794 h 3910014"/>
              <a:gd name="connsiteX3" fmla="*/ 2291071 w 2292462"/>
              <a:gd name="connsiteY3" fmla="*/ 3909950 h 3910014"/>
              <a:gd name="connsiteX4" fmla="*/ 0 w 2292462"/>
              <a:gd name="connsiteY4" fmla="*/ 3910014 h 3910014"/>
              <a:gd name="connsiteX0" fmla="*/ 0 w 2292462"/>
              <a:gd name="connsiteY0" fmla="*/ 3913189 h 3913189"/>
              <a:gd name="connsiteX1" fmla="*/ 1036564 w 2292462"/>
              <a:gd name="connsiteY1" fmla="*/ 0 h 3913189"/>
              <a:gd name="connsiteX2" fmla="*/ 2292293 w 2292462"/>
              <a:gd name="connsiteY2" fmla="*/ 3969 h 3913189"/>
              <a:gd name="connsiteX3" fmla="*/ 2291071 w 2292462"/>
              <a:gd name="connsiteY3" fmla="*/ 3913125 h 3913189"/>
              <a:gd name="connsiteX4" fmla="*/ 0 w 2292462"/>
              <a:gd name="connsiteY4" fmla="*/ 3913189 h 3913189"/>
              <a:gd name="connsiteX0" fmla="*/ 0 w 2292207"/>
              <a:gd name="connsiteY0" fmla="*/ 3913189 h 3913189"/>
              <a:gd name="connsiteX1" fmla="*/ 1036564 w 2292207"/>
              <a:gd name="connsiteY1" fmla="*/ 0 h 3913189"/>
              <a:gd name="connsiteX2" fmla="*/ 2290173 w 2292207"/>
              <a:gd name="connsiteY2" fmla="*/ 795 h 3913189"/>
              <a:gd name="connsiteX3" fmla="*/ 2291071 w 2292207"/>
              <a:gd name="connsiteY3" fmla="*/ 3913125 h 3913189"/>
              <a:gd name="connsiteX4" fmla="*/ 0 w 2292207"/>
              <a:gd name="connsiteY4" fmla="*/ 3913189 h 3913189"/>
              <a:gd name="connsiteX0" fmla="*/ 0 w 2298567"/>
              <a:gd name="connsiteY0" fmla="*/ 3910014 h 3913125"/>
              <a:gd name="connsiteX1" fmla="*/ 1042924 w 2298567"/>
              <a:gd name="connsiteY1" fmla="*/ 0 h 3913125"/>
              <a:gd name="connsiteX2" fmla="*/ 2296533 w 2298567"/>
              <a:gd name="connsiteY2" fmla="*/ 795 h 3913125"/>
              <a:gd name="connsiteX3" fmla="*/ 2297431 w 2298567"/>
              <a:gd name="connsiteY3" fmla="*/ 3913125 h 3913125"/>
              <a:gd name="connsiteX4" fmla="*/ 0 w 2298567"/>
              <a:gd name="connsiteY4" fmla="*/ 3910014 h 3913125"/>
              <a:gd name="connsiteX0" fmla="*/ 0 w 2296533"/>
              <a:gd name="connsiteY0" fmla="*/ 3910014 h 3910014"/>
              <a:gd name="connsiteX1" fmla="*/ 1042924 w 2296533"/>
              <a:gd name="connsiteY1" fmla="*/ 0 h 3910014"/>
              <a:gd name="connsiteX2" fmla="*/ 2296533 w 2296533"/>
              <a:gd name="connsiteY2" fmla="*/ 795 h 3910014"/>
              <a:gd name="connsiteX3" fmla="*/ 1267586 w 2296533"/>
              <a:gd name="connsiteY3" fmla="*/ 3907005 h 3910014"/>
              <a:gd name="connsiteX4" fmla="*/ 0 w 2296533"/>
              <a:gd name="connsiteY4" fmla="*/ 3910014 h 3910014"/>
              <a:gd name="connsiteX0" fmla="*/ 0 w 2296533"/>
              <a:gd name="connsiteY0" fmla="*/ 3910014 h 3910014"/>
              <a:gd name="connsiteX1" fmla="*/ 1042924 w 2296533"/>
              <a:gd name="connsiteY1" fmla="*/ 0 h 3910014"/>
              <a:gd name="connsiteX2" fmla="*/ 2296533 w 2296533"/>
              <a:gd name="connsiteY2" fmla="*/ 795 h 3910014"/>
              <a:gd name="connsiteX3" fmla="*/ 1267586 w 2296533"/>
              <a:gd name="connsiteY3" fmla="*/ 3907005 h 3910014"/>
              <a:gd name="connsiteX4" fmla="*/ 0 w 2296533"/>
              <a:gd name="connsiteY4" fmla="*/ 3910014 h 3910014"/>
              <a:gd name="connsiteX0" fmla="*/ 0 w 2296533"/>
              <a:gd name="connsiteY0" fmla="*/ 3910014 h 3910014"/>
              <a:gd name="connsiteX1" fmla="*/ 1042924 w 2296533"/>
              <a:gd name="connsiteY1" fmla="*/ 0 h 3910014"/>
              <a:gd name="connsiteX2" fmla="*/ 2296533 w 2296533"/>
              <a:gd name="connsiteY2" fmla="*/ 795 h 3910014"/>
              <a:gd name="connsiteX3" fmla="*/ 1267586 w 2296533"/>
              <a:gd name="connsiteY3" fmla="*/ 3907005 h 3910014"/>
              <a:gd name="connsiteX4" fmla="*/ 0 w 2296533"/>
              <a:gd name="connsiteY4" fmla="*/ 3910014 h 3910014"/>
              <a:gd name="connsiteX0" fmla="*/ 0 w 2304706"/>
              <a:gd name="connsiteY0" fmla="*/ 3910014 h 3910014"/>
              <a:gd name="connsiteX1" fmla="*/ 1042924 w 2304706"/>
              <a:gd name="connsiteY1" fmla="*/ 0 h 3910014"/>
              <a:gd name="connsiteX2" fmla="*/ 2304706 w 2304706"/>
              <a:gd name="connsiteY2" fmla="*/ 6914 h 3910014"/>
              <a:gd name="connsiteX3" fmla="*/ 1267586 w 2304706"/>
              <a:gd name="connsiteY3" fmla="*/ 3907005 h 3910014"/>
              <a:gd name="connsiteX4" fmla="*/ 0 w 2304706"/>
              <a:gd name="connsiteY4" fmla="*/ 3910014 h 3910014"/>
              <a:gd name="connsiteX0" fmla="*/ 0 w 2312879"/>
              <a:gd name="connsiteY0" fmla="*/ 3910014 h 3910014"/>
              <a:gd name="connsiteX1" fmla="*/ 1042924 w 2312879"/>
              <a:gd name="connsiteY1" fmla="*/ 0 h 3910014"/>
              <a:gd name="connsiteX2" fmla="*/ 2312879 w 2312879"/>
              <a:gd name="connsiteY2" fmla="*/ 795 h 3910014"/>
              <a:gd name="connsiteX3" fmla="*/ 1267586 w 2312879"/>
              <a:gd name="connsiteY3" fmla="*/ 3907005 h 3910014"/>
              <a:gd name="connsiteX4" fmla="*/ 0 w 2312879"/>
              <a:gd name="connsiteY4" fmla="*/ 3910014 h 3910014"/>
              <a:gd name="connsiteX0" fmla="*/ 0 w 2312879"/>
              <a:gd name="connsiteY0" fmla="*/ 3910014 h 3910014"/>
              <a:gd name="connsiteX1" fmla="*/ 1042924 w 2312879"/>
              <a:gd name="connsiteY1" fmla="*/ 0 h 3910014"/>
              <a:gd name="connsiteX2" fmla="*/ 2312879 w 2312879"/>
              <a:gd name="connsiteY2" fmla="*/ 795 h 3910014"/>
              <a:gd name="connsiteX3" fmla="*/ 1267586 w 2312879"/>
              <a:gd name="connsiteY3" fmla="*/ 3907005 h 3910014"/>
              <a:gd name="connsiteX4" fmla="*/ 0 w 2312879"/>
              <a:gd name="connsiteY4" fmla="*/ 3910014 h 3910014"/>
              <a:gd name="connsiteX0" fmla="*/ 0 w 2312879"/>
              <a:gd name="connsiteY0" fmla="*/ 3910014 h 3910014"/>
              <a:gd name="connsiteX1" fmla="*/ 1042924 w 2312879"/>
              <a:gd name="connsiteY1" fmla="*/ 0 h 3910014"/>
              <a:gd name="connsiteX2" fmla="*/ 2312879 w 2312879"/>
              <a:gd name="connsiteY2" fmla="*/ 795 h 3910014"/>
              <a:gd name="connsiteX3" fmla="*/ 1267586 w 2312879"/>
              <a:gd name="connsiteY3" fmla="*/ 3907005 h 3910014"/>
              <a:gd name="connsiteX4" fmla="*/ 0 w 2312879"/>
              <a:gd name="connsiteY4" fmla="*/ 3910014 h 3910014"/>
              <a:gd name="connsiteX0" fmla="*/ 0 w 2304706"/>
              <a:gd name="connsiteY0" fmla="*/ 3910014 h 3910014"/>
              <a:gd name="connsiteX1" fmla="*/ 1042924 w 2304706"/>
              <a:gd name="connsiteY1" fmla="*/ 0 h 3910014"/>
              <a:gd name="connsiteX2" fmla="*/ 2304706 w 2304706"/>
              <a:gd name="connsiteY2" fmla="*/ 795 h 3910014"/>
              <a:gd name="connsiteX3" fmla="*/ 1267586 w 2304706"/>
              <a:gd name="connsiteY3" fmla="*/ 3907005 h 3910014"/>
              <a:gd name="connsiteX4" fmla="*/ 0 w 2304706"/>
              <a:gd name="connsiteY4" fmla="*/ 3910014 h 3910014"/>
              <a:gd name="connsiteX0" fmla="*/ 0 w 2304706"/>
              <a:gd name="connsiteY0" fmla="*/ 3910014 h 3910014"/>
              <a:gd name="connsiteX1" fmla="*/ 1042924 w 2304706"/>
              <a:gd name="connsiteY1" fmla="*/ 0 h 3910014"/>
              <a:gd name="connsiteX2" fmla="*/ 2304706 w 2304706"/>
              <a:gd name="connsiteY2" fmla="*/ 795 h 3910014"/>
              <a:gd name="connsiteX3" fmla="*/ 1267586 w 2304706"/>
              <a:gd name="connsiteY3" fmla="*/ 3907005 h 3910014"/>
              <a:gd name="connsiteX4" fmla="*/ 0 w 2304706"/>
              <a:gd name="connsiteY4" fmla="*/ 3910014 h 3910014"/>
              <a:gd name="connsiteX0" fmla="*/ 0 w 2304706"/>
              <a:gd name="connsiteY0" fmla="*/ 3910014 h 3910014"/>
              <a:gd name="connsiteX1" fmla="*/ 4906 w 2304706"/>
              <a:gd name="connsiteY1" fmla="*/ 0 h 3910014"/>
              <a:gd name="connsiteX2" fmla="*/ 2304706 w 2304706"/>
              <a:gd name="connsiteY2" fmla="*/ 795 h 3910014"/>
              <a:gd name="connsiteX3" fmla="*/ 1267586 w 2304706"/>
              <a:gd name="connsiteY3" fmla="*/ 3907005 h 3910014"/>
              <a:gd name="connsiteX4" fmla="*/ 0 w 2304706"/>
              <a:gd name="connsiteY4" fmla="*/ 3910014 h 3910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4706" h="3910014">
                <a:moveTo>
                  <a:pt x="0" y="3910014"/>
                </a:moveTo>
                <a:cubicBezTo>
                  <a:pt x="1635" y="2606676"/>
                  <a:pt x="3271" y="1303338"/>
                  <a:pt x="4906" y="0"/>
                </a:cubicBezTo>
                <a:lnTo>
                  <a:pt x="2304706" y="795"/>
                </a:lnTo>
                <a:cubicBezTo>
                  <a:pt x="1891771" y="1578443"/>
                  <a:pt x="1696868" y="2311001"/>
                  <a:pt x="1267586" y="3907005"/>
                </a:cubicBezTo>
                <a:lnTo>
                  <a:pt x="0" y="3910014"/>
                </a:lnTo>
                <a:close/>
              </a:path>
            </a:pathLst>
          </a:custGeom>
          <a:solidFill>
            <a:srgbClr val="E9E7E7"/>
          </a:solidFill>
          <a:ln>
            <a:noFill/>
          </a:ln>
          <a:effectLst/>
        </p:spPr>
        <p:txBody>
          <a:bodyPr lIns="1152000" tIns="540000" anchor="ctr" anchorCtr="0">
            <a:normAutofit/>
          </a:bodyPr>
          <a:lstStyle>
            <a:lvl1pPr marL="14288" indent="0">
              <a:buNone/>
              <a:tabLst/>
              <a:defRPr sz="1400" baseline="0">
                <a:solidFill>
                  <a:schemeClr val="tx1"/>
                </a:solidFill>
              </a:defRPr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9" name="Tittel 1">
            <a:extLst>
              <a:ext uri="{FF2B5EF4-FFF2-40B4-BE49-F238E27FC236}">
                <a16:creationId xmlns:a16="http://schemas.microsoft.com/office/drawing/2014/main" id="{BF999D76-8998-AC4E-B96D-EC3AF1C00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82400"/>
            <a:ext cx="5247861" cy="1072080"/>
          </a:xfrm>
        </p:spPr>
        <p:txBody>
          <a:bodyPr/>
          <a:lstStyle/>
          <a:p>
            <a:r>
              <a:rPr lang="nb-NO"/>
              <a:t>Klikk for å redigere tittelen</a:t>
            </a:r>
          </a:p>
        </p:txBody>
      </p:sp>
    </p:spTree>
    <p:extLst>
      <p:ext uri="{BB962C8B-B14F-4D97-AF65-F5344CB8AC3E}">
        <p14:creationId xmlns:p14="http://schemas.microsoft.com/office/powerpoint/2010/main" val="109859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1FAD10EF-47D4-0240-947C-844B6DB7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10515600" cy="1072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tittelen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CF3E8312-F0C7-3C46-BEEB-87BD7EA7D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8D59EA7-F2B2-7C49-89A4-3A578F1C8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5102788-B3AA-6746-B4E5-C52EBB4D0CEE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55FED8A-16C9-8F42-B8B3-8C18FF9D4244}"/>
              </a:ext>
            </a:extLst>
          </p:cNvPr>
          <p:cNvSpPr txBox="1"/>
          <p:nvPr userDrawn="1"/>
        </p:nvSpPr>
        <p:spPr>
          <a:xfrm>
            <a:off x="249560" y="6477356"/>
            <a:ext cx="229946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000" indent="0" algn="l">
              <a:spcBef>
                <a:spcPts val="600"/>
              </a:spcBef>
              <a:buClr>
                <a:schemeClr val="accent2"/>
              </a:buClr>
              <a:buSzPct val="80000"/>
              <a:buNone/>
            </a:pPr>
            <a:r>
              <a:rPr lang="nb-NO" sz="800">
                <a:solidFill>
                  <a:schemeClr val="accent1"/>
                </a:solidFill>
                <a:latin typeface="Arial" panose="020B0604020202020204" pitchFamily="34" charset="0"/>
                <a:ea typeface="Segoe UI" charset="0"/>
                <a:cs typeface="Arial" panose="020B0604020202020204" pitchFamily="34" charset="0"/>
              </a:rPr>
              <a:t>//</a:t>
            </a:r>
            <a:r>
              <a:rPr lang="nb-NO" sz="800">
                <a:solidFill>
                  <a:schemeClr val="tx1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Segoe UI" charset="0"/>
                <a:cs typeface="Arial" panose="020B0604020202020204" pitchFamily="34" charset="0"/>
              </a:rPr>
              <a:t> </a:t>
            </a:r>
            <a:r>
              <a:rPr lang="nb-NO" sz="800">
                <a:solidFill>
                  <a:schemeClr val="tx2"/>
                </a:solidFill>
                <a:latin typeface="Arial" panose="020B0604020202020204" pitchFamily="34" charset="0"/>
                <a:ea typeface="Segoe UI" charset="0"/>
                <a:cs typeface="Arial" panose="020B0604020202020204" pitchFamily="34" charset="0"/>
              </a:rPr>
              <a:t>NAV</a:t>
            </a:r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7122E58E-2832-4244-8616-203251C29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7523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4" r:id="rId6"/>
    <p:sldLayoutId id="2147483655" r:id="rId7"/>
    <p:sldLayoutId id="2147483661" r:id="rId8"/>
    <p:sldLayoutId id="2147483662" r:id="rId9"/>
    <p:sldLayoutId id="2147483667" r:id="rId10"/>
    <p:sldLayoutId id="2147483670" r:id="rId11"/>
    <p:sldLayoutId id="2147483671" r:id="rId12"/>
    <p:sldLayoutId id="2147483663" r:id="rId13"/>
    <p:sldLayoutId id="2147483669" r:id="rId14"/>
    <p:sldLayoutId id="2147483672" r:id="rId15"/>
    <p:sldLayoutId id="2147483673" r:id="rId16"/>
    <p:sldLayoutId id="214748367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onboarding.test.maskinporten.no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onboarding.test.maskinporten.no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onboarding.test.maskinporten.no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onboarding.test.maskinporten.n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onboarding.test.maskinporten.n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onboarding.test.maskinporten.no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onboarding.test.maskinporten.no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mkjwk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kjwk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kjwk.org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kjwk.org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test.maskinporten.no/token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kjur.github.io/jsrsasign/jsrsasign-latest-all-min.j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kjur.github.io/jsrsasign/jsrsasign-latest-all-min.j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kjur.github.io/jsrsasign/jsrsasign-latest-all-min.j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3">
            <a:extLst>
              <a:ext uri="{FF2B5EF4-FFF2-40B4-BE49-F238E27FC236}">
                <a16:creationId xmlns:a16="http://schemas.microsoft.com/office/drawing/2014/main" id="{D8B3E3D1-A64F-6C49-A65E-78234E99BA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err="1"/>
              <a:t>Delegerbar</a:t>
            </a:r>
            <a:r>
              <a:rPr lang="nb-NO"/>
              <a:t> API guide</a:t>
            </a:r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972C9742-7508-1E46-970C-66D5DB19D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E93276C1-27E9-4A4B-8ED5-F667E78A6D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0582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492262" cy="1072080"/>
          </a:xfrm>
        </p:spPr>
        <p:txBody>
          <a:bodyPr>
            <a:normAutofit fontScale="90000"/>
          </a:bodyPr>
          <a:lstStyle/>
          <a:p>
            <a:r>
              <a:rPr lang="nb-NO"/>
              <a:t>Konsumenter: </a:t>
            </a:r>
            <a:br>
              <a:rPr lang="nb-NO"/>
            </a:br>
            <a:r>
              <a:rPr lang="nb-NO"/>
              <a:t>Delegere </a:t>
            </a:r>
            <a:r>
              <a:rPr lang="nb-NO" err="1"/>
              <a:t>scope</a:t>
            </a:r>
            <a:r>
              <a:rPr lang="nb-NO"/>
              <a:t> (API) via </a:t>
            </a:r>
            <a:r>
              <a:rPr lang="nb-NO" err="1"/>
              <a:t>Altinn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nb-NO" sz="1800"/>
              <a:t>Daglig leder må logge inn på </a:t>
            </a:r>
            <a:r>
              <a:rPr lang="nb-NO" sz="1800" err="1"/>
              <a:t>Altinn</a:t>
            </a:r>
            <a:r>
              <a:rPr lang="nb-NO" sz="1800"/>
              <a:t> og velge selskapet han/hun vil at en leverandør skal utføre arbeid for</a:t>
            </a:r>
          </a:p>
          <a:p>
            <a:endParaRPr lang="nb-NO" sz="180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2035529-8185-E835-3740-B4EEDAA98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193" y="902789"/>
            <a:ext cx="5749507" cy="505242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803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492262" cy="1072080"/>
          </a:xfrm>
        </p:spPr>
        <p:txBody>
          <a:bodyPr>
            <a:normAutofit fontScale="90000"/>
          </a:bodyPr>
          <a:lstStyle/>
          <a:p>
            <a:r>
              <a:rPr lang="nb-NO"/>
              <a:t>Konsumenter: </a:t>
            </a:r>
            <a:br>
              <a:rPr lang="nb-NO"/>
            </a:br>
            <a:r>
              <a:rPr lang="nb-NO"/>
              <a:t>Delegere </a:t>
            </a:r>
            <a:r>
              <a:rPr lang="nb-NO" err="1"/>
              <a:t>scope</a:t>
            </a:r>
            <a:r>
              <a:rPr lang="nb-NO"/>
              <a:t> (API) via </a:t>
            </a:r>
            <a:r>
              <a:rPr lang="nb-NO" err="1"/>
              <a:t>Altinn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nb-NO" sz="1800"/>
              <a:t>Daglig leder må logge inn på </a:t>
            </a:r>
            <a:r>
              <a:rPr lang="nb-NO" sz="1800" err="1"/>
              <a:t>Altinn</a:t>
            </a:r>
            <a:r>
              <a:rPr lang="nb-NO" sz="1800"/>
              <a:t> og velge selskapet han/hun vil at en leverandør skal utføre arbeid for</a:t>
            </a:r>
          </a:p>
          <a:p>
            <a:r>
              <a:rPr lang="nb-NO" sz="1800"/>
              <a:t>Så må de navigere seg til </a:t>
            </a:r>
            <a:r>
              <a:rPr lang="nb-NO" sz="1800" err="1"/>
              <a:t>Delegerbar</a:t>
            </a:r>
            <a:r>
              <a:rPr lang="nb-NO" sz="1800"/>
              <a:t> API:</a:t>
            </a:r>
          </a:p>
          <a:p>
            <a:pPr lvl="1"/>
            <a:r>
              <a:rPr lang="nb-NO" sz="1400"/>
              <a:t>Først velge «profil»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EDDC066-C5A2-DC93-F268-F567D729E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62" y="670936"/>
            <a:ext cx="5728786" cy="584933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17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492262" cy="1072080"/>
          </a:xfrm>
        </p:spPr>
        <p:txBody>
          <a:bodyPr>
            <a:normAutofit fontScale="90000"/>
          </a:bodyPr>
          <a:lstStyle/>
          <a:p>
            <a:r>
              <a:rPr lang="nb-NO"/>
              <a:t>Konsumenter: </a:t>
            </a:r>
            <a:br>
              <a:rPr lang="nb-NO"/>
            </a:br>
            <a:r>
              <a:rPr lang="nb-NO"/>
              <a:t>Delegere </a:t>
            </a:r>
            <a:r>
              <a:rPr lang="nb-NO" err="1"/>
              <a:t>scope</a:t>
            </a:r>
            <a:r>
              <a:rPr lang="nb-NO"/>
              <a:t> (API) via </a:t>
            </a:r>
            <a:r>
              <a:rPr lang="nb-NO" err="1"/>
              <a:t>Altinn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nb-NO" sz="1800"/>
              <a:t>Daglig leder må logge inn på </a:t>
            </a:r>
            <a:r>
              <a:rPr lang="nb-NO" sz="1800" err="1"/>
              <a:t>Altinn</a:t>
            </a:r>
            <a:r>
              <a:rPr lang="nb-NO" sz="1800"/>
              <a:t> og velge selskapet han/hun vil at en leverandør skal utføre arbeid for</a:t>
            </a:r>
          </a:p>
          <a:p>
            <a:r>
              <a:rPr lang="nb-NO" sz="1800"/>
              <a:t>Så må de navigere seg til </a:t>
            </a:r>
            <a:r>
              <a:rPr lang="nb-NO" sz="1800" err="1"/>
              <a:t>Delegerbar</a:t>
            </a:r>
            <a:r>
              <a:rPr lang="nb-NO" sz="1800"/>
              <a:t> API:</a:t>
            </a:r>
          </a:p>
          <a:p>
            <a:pPr lvl="1"/>
            <a:r>
              <a:rPr lang="nb-NO" sz="1400"/>
              <a:t>Først velge «profil»</a:t>
            </a:r>
          </a:p>
          <a:p>
            <a:pPr lvl="1"/>
            <a:r>
              <a:rPr lang="nb-NO" sz="1400"/>
              <a:t>Så "Tilgang til programmeringsgrensesnitt – API»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237FBC3-FDD1-AEEF-BF57-376CC5C5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467" y="188536"/>
            <a:ext cx="5528176" cy="6480928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68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701C1B2F-D689-56CF-946C-CD163A56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467" y="188536"/>
            <a:ext cx="5528176" cy="648092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492262" cy="1072080"/>
          </a:xfrm>
        </p:spPr>
        <p:txBody>
          <a:bodyPr>
            <a:normAutofit fontScale="90000"/>
          </a:bodyPr>
          <a:lstStyle/>
          <a:p>
            <a:r>
              <a:rPr lang="nb-NO"/>
              <a:t>Konsumenter: </a:t>
            </a:r>
            <a:br>
              <a:rPr lang="nb-NO"/>
            </a:br>
            <a:r>
              <a:rPr lang="nb-NO"/>
              <a:t>Delegere </a:t>
            </a:r>
            <a:r>
              <a:rPr lang="nb-NO" err="1"/>
              <a:t>scope</a:t>
            </a:r>
            <a:r>
              <a:rPr lang="nb-NO"/>
              <a:t> (API) via </a:t>
            </a:r>
            <a:r>
              <a:rPr lang="nb-NO" err="1"/>
              <a:t>Altinn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nb-NO" sz="1800"/>
              <a:t>Daglig leder må logge inn på </a:t>
            </a:r>
            <a:r>
              <a:rPr lang="nb-NO" sz="1800" err="1"/>
              <a:t>Altinn</a:t>
            </a:r>
            <a:r>
              <a:rPr lang="nb-NO" sz="1800"/>
              <a:t> og velge selskapet han/hun vil at en leverandør skal utføre arbeid for</a:t>
            </a:r>
          </a:p>
          <a:p>
            <a:r>
              <a:rPr lang="nb-NO" sz="1800"/>
              <a:t>Så må de navigere seg til </a:t>
            </a:r>
            <a:r>
              <a:rPr lang="nb-NO" sz="1800" err="1"/>
              <a:t>Delegerbar</a:t>
            </a:r>
            <a:r>
              <a:rPr lang="nb-NO" sz="1800"/>
              <a:t> API:</a:t>
            </a:r>
          </a:p>
          <a:p>
            <a:pPr lvl="1"/>
            <a:r>
              <a:rPr lang="nb-NO" sz="1400"/>
              <a:t>Først velge «profil»</a:t>
            </a:r>
          </a:p>
          <a:p>
            <a:pPr lvl="1"/>
            <a:r>
              <a:rPr lang="nb-NO" sz="1400"/>
              <a:t>Så "Tilgang til programmeringsgrensesnitt – API»</a:t>
            </a:r>
          </a:p>
          <a:p>
            <a:pPr lvl="1"/>
            <a:r>
              <a:rPr lang="nb-NO" sz="1400"/>
              <a:t>Så «Gi og fjerne API tilganger»</a:t>
            </a:r>
          </a:p>
        </p:txBody>
      </p:sp>
    </p:spTree>
    <p:extLst>
      <p:ext uri="{BB962C8B-B14F-4D97-AF65-F5344CB8AC3E}">
        <p14:creationId xmlns:p14="http://schemas.microsoft.com/office/powerpoint/2010/main" val="291774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492262" cy="1072080"/>
          </a:xfrm>
        </p:spPr>
        <p:txBody>
          <a:bodyPr>
            <a:normAutofit fontScale="90000"/>
          </a:bodyPr>
          <a:lstStyle/>
          <a:p>
            <a:r>
              <a:rPr lang="nb-NO"/>
              <a:t>Konsumenter: </a:t>
            </a:r>
            <a:br>
              <a:rPr lang="nb-NO"/>
            </a:br>
            <a:r>
              <a:rPr lang="nb-NO"/>
              <a:t>Delegere </a:t>
            </a:r>
            <a:r>
              <a:rPr lang="nb-NO" err="1"/>
              <a:t>scope</a:t>
            </a:r>
            <a:r>
              <a:rPr lang="nb-NO"/>
              <a:t> (API) via </a:t>
            </a:r>
            <a:r>
              <a:rPr lang="nb-NO" err="1"/>
              <a:t>Altinn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nb-NO" sz="1800"/>
              <a:t>Daglig leder må logge inn på </a:t>
            </a:r>
            <a:r>
              <a:rPr lang="nb-NO" sz="1800" err="1"/>
              <a:t>Altinn</a:t>
            </a:r>
            <a:r>
              <a:rPr lang="nb-NO" sz="1800"/>
              <a:t> og velge selskapet han/hun vil at en leverandør skal utføre arbeid for</a:t>
            </a:r>
          </a:p>
          <a:p>
            <a:r>
              <a:rPr lang="nb-NO" sz="1800"/>
              <a:t>Så må de navigere seg til </a:t>
            </a:r>
            <a:r>
              <a:rPr lang="nb-NO" sz="1800" err="1"/>
              <a:t>Delegerbar</a:t>
            </a:r>
            <a:r>
              <a:rPr lang="nb-NO" sz="1800"/>
              <a:t> API:</a:t>
            </a:r>
          </a:p>
          <a:p>
            <a:pPr lvl="1"/>
            <a:r>
              <a:rPr lang="nb-NO" sz="1400"/>
              <a:t>Først velge «profil»</a:t>
            </a:r>
          </a:p>
          <a:p>
            <a:pPr lvl="1"/>
            <a:r>
              <a:rPr lang="nb-NO" sz="1400"/>
              <a:t>Så "Tilgang til programmeringsgrensesnitt – API»</a:t>
            </a:r>
          </a:p>
          <a:p>
            <a:pPr lvl="1"/>
            <a:r>
              <a:rPr lang="nb-NO" sz="1400"/>
              <a:t>Så «Gi og fjerne API tilganger»</a:t>
            </a:r>
          </a:p>
          <a:p>
            <a:r>
              <a:rPr lang="nb-NO" sz="1800"/>
              <a:t>Søk etter API og deleger:</a:t>
            </a:r>
          </a:p>
          <a:p>
            <a:pPr lvl="1"/>
            <a:r>
              <a:rPr lang="nb-NO" sz="1400"/>
              <a:t>Velg «Deleger nytt API»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8197F0F-75CD-D29E-253D-EAFBE720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0581"/>
            <a:ext cx="5921143" cy="427214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173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DF13B082-9B86-9D56-EBED-7E32DC5B5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139" y="1311379"/>
            <a:ext cx="5854948" cy="5385891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492262" cy="1072080"/>
          </a:xfrm>
        </p:spPr>
        <p:txBody>
          <a:bodyPr>
            <a:normAutofit fontScale="90000"/>
          </a:bodyPr>
          <a:lstStyle/>
          <a:p>
            <a:r>
              <a:rPr lang="nb-NO"/>
              <a:t>Konsumenter: </a:t>
            </a:r>
            <a:br>
              <a:rPr lang="nb-NO"/>
            </a:br>
            <a:r>
              <a:rPr lang="nb-NO"/>
              <a:t>Delegere </a:t>
            </a:r>
            <a:r>
              <a:rPr lang="nb-NO" err="1"/>
              <a:t>scope</a:t>
            </a:r>
            <a:r>
              <a:rPr lang="nb-NO"/>
              <a:t> (API) via </a:t>
            </a:r>
            <a:r>
              <a:rPr lang="nb-NO" err="1"/>
              <a:t>Altinn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nb-NO" sz="1800"/>
              <a:t>Daglig leder må logge inn på </a:t>
            </a:r>
            <a:r>
              <a:rPr lang="nb-NO" sz="1800" err="1"/>
              <a:t>Altinn</a:t>
            </a:r>
            <a:r>
              <a:rPr lang="nb-NO" sz="1800"/>
              <a:t> og velge selskapet han/hun vil at en leverandør skal utføre arbeid for</a:t>
            </a:r>
          </a:p>
          <a:p>
            <a:r>
              <a:rPr lang="nb-NO" sz="1800"/>
              <a:t>Så må de navigere seg til </a:t>
            </a:r>
            <a:r>
              <a:rPr lang="nb-NO" sz="1800" err="1"/>
              <a:t>Delegerbar</a:t>
            </a:r>
            <a:r>
              <a:rPr lang="nb-NO" sz="1800"/>
              <a:t> API:</a:t>
            </a:r>
          </a:p>
          <a:p>
            <a:pPr lvl="1"/>
            <a:r>
              <a:rPr lang="nb-NO" sz="1400"/>
              <a:t>Først velge «profil»</a:t>
            </a:r>
          </a:p>
          <a:p>
            <a:pPr lvl="1"/>
            <a:r>
              <a:rPr lang="nb-NO" sz="1400"/>
              <a:t>Så "Tilgang til programmeringsgrensesnitt – API»</a:t>
            </a:r>
          </a:p>
          <a:p>
            <a:pPr lvl="1"/>
            <a:r>
              <a:rPr lang="nb-NO" sz="1400"/>
              <a:t>Så «Gi og fjerne API tilganger»</a:t>
            </a:r>
          </a:p>
          <a:p>
            <a:r>
              <a:rPr lang="nb-NO" sz="1800"/>
              <a:t>Søk etter API og deleger:</a:t>
            </a:r>
          </a:p>
          <a:p>
            <a:pPr lvl="1"/>
            <a:r>
              <a:rPr lang="nb-NO" sz="1400"/>
              <a:t>Velg «Deleger nytt API»</a:t>
            </a:r>
          </a:p>
          <a:p>
            <a:pPr lvl="1"/>
            <a:r>
              <a:rPr lang="nb-NO" sz="1400"/>
              <a:t>Og søk etter </a:t>
            </a:r>
            <a:r>
              <a:rPr lang="nb-NO" sz="1400" err="1"/>
              <a:t>scope</a:t>
            </a:r>
            <a:r>
              <a:rPr lang="nb-NO" sz="1400"/>
              <a:t> som NAV har opprettet</a:t>
            </a:r>
          </a:p>
          <a:p>
            <a:pPr lvl="1"/>
            <a:endParaRPr lang="nb-NO" sz="1400"/>
          </a:p>
        </p:txBody>
      </p:sp>
    </p:spTree>
    <p:extLst>
      <p:ext uri="{BB962C8B-B14F-4D97-AF65-F5344CB8AC3E}">
        <p14:creationId xmlns:p14="http://schemas.microsoft.com/office/powerpoint/2010/main" val="1364298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492262" cy="1072080"/>
          </a:xfrm>
        </p:spPr>
        <p:txBody>
          <a:bodyPr>
            <a:normAutofit fontScale="90000"/>
          </a:bodyPr>
          <a:lstStyle/>
          <a:p>
            <a:r>
              <a:rPr lang="nb-NO"/>
              <a:t>Konsumenter: </a:t>
            </a:r>
            <a:br>
              <a:rPr lang="nb-NO"/>
            </a:br>
            <a:r>
              <a:rPr lang="nb-NO"/>
              <a:t>Delegere </a:t>
            </a:r>
            <a:r>
              <a:rPr lang="nb-NO" err="1"/>
              <a:t>scope</a:t>
            </a:r>
            <a:r>
              <a:rPr lang="nb-NO"/>
              <a:t> (API) via </a:t>
            </a:r>
            <a:r>
              <a:rPr lang="nb-NO" err="1"/>
              <a:t>Altinn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nb-NO" sz="1800"/>
              <a:t>Daglig leder må logge inn på </a:t>
            </a:r>
            <a:r>
              <a:rPr lang="nb-NO" sz="1800" err="1"/>
              <a:t>Altinn</a:t>
            </a:r>
            <a:r>
              <a:rPr lang="nb-NO" sz="1800"/>
              <a:t> og velge selskapet han/hun vil at en leverandør skal utføre arbeid for</a:t>
            </a:r>
          </a:p>
          <a:p>
            <a:r>
              <a:rPr lang="nb-NO" sz="1800"/>
              <a:t>Så må de navigere seg til </a:t>
            </a:r>
            <a:r>
              <a:rPr lang="nb-NO" sz="1800" err="1"/>
              <a:t>Delegerbar</a:t>
            </a:r>
            <a:r>
              <a:rPr lang="nb-NO" sz="1800"/>
              <a:t> API:</a:t>
            </a:r>
          </a:p>
          <a:p>
            <a:pPr lvl="1"/>
            <a:r>
              <a:rPr lang="nb-NO" sz="1400"/>
              <a:t>Først velge «profil»</a:t>
            </a:r>
          </a:p>
          <a:p>
            <a:pPr lvl="1"/>
            <a:r>
              <a:rPr lang="nb-NO" sz="1400"/>
              <a:t>Så "Tilgang til programmeringsgrensesnitt – API»</a:t>
            </a:r>
          </a:p>
          <a:p>
            <a:pPr lvl="1"/>
            <a:r>
              <a:rPr lang="nb-NO" sz="1400"/>
              <a:t>Så «Gi og fjerne API tilganger»</a:t>
            </a:r>
          </a:p>
          <a:p>
            <a:r>
              <a:rPr lang="nb-NO" sz="1800"/>
              <a:t>Søk etter API og deleger:</a:t>
            </a:r>
          </a:p>
          <a:p>
            <a:pPr lvl="1"/>
            <a:r>
              <a:rPr lang="nb-NO" sz="1400"/>
              <a:t>Velg «Deleger nytt API»</a:t>
            </a:r>
          </a:p>
          <a:p>
            <a:pPr lvl="1"/>
            <a:r>
              <a:rPr lang="nb-NO" sz="1400"/>
              <a:t>Og søk etter </a:t>
            </a:r>
            <a:r>
              <a:rPr lang="nb-NO" sz="1400" err="1"/>
              <a:t>scope</a:t>
            </a:r>
            <a:r>
              <a:rPr lang="nb-NO" sz="1400"/>
              <a:t> som NAV har opprettet</a:t>
            </a:r>
          </a:p>
          <a:p>
            <a:pPr lvl="1"/>
            <a:r>
              <a:rPr lang="nb-NO" sz="1400"/>
              <a:t>I dette eksemplet bruker vi </a:t>
            </a:r>
            <a:r>
              <a:rPr lang="nb-NO" sz="1400" err="1"/>
              <a:t>scope</a:t>
            </a:r>
            <a:r>
              <a:rPr lang="nb-NO" sz="1400"/>
              <a:t> «</a:t>
            </a:r>
            <a:r>
              <a:rPr lang="nb-NO" sz="1400" err="1"/>
              <a:t>nav:oppfolgingsplan</a:t>
            </a:r>
            <a:r>
              <a:rPr lang="nb-NO" sz="1400"/>
              <a:t>/</a:t>
            </a:r>
            <a:r>
              <a:rPr lang="nb-NO" sz="1400" err="1"/>
              <a:t>lps.write</a:t>
            </a:r>
            <a:r>
              <a:rPr lang="nb-NO" sz="1400"/>
              <a:t>»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05B0B7D-7F29-3D20-28A0-AA3ED2374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49" y="1305318"/>
            <a:ext cx="5861538" cy="5391952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468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D4D0E881-21FC-F7A3-109A-8A6A9D771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47" y="1305318"/>
            <a:ext cx="5861539" cy="539195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492262" cy="1072080"/>
          </a:xfrm>
        </p:spPr>
        <p:txBody>
          <a:bodyPr>
            <a:normAutofit fontScale="90000"/>
          </a:bodyPr>
          <a:lstStyle/>
          <a:p>
            <a:r>
              <a:rPr lang="nb-NO"/>
              <a:t>Konsumenter: </a:t>
            </a:r>
            <a:br>
              <a:rPr lang="nb-NO"/>
            </a:br>
            <a:r>
              <a:rPr lang="nb-NO"/>
              <a:t>Delegere </a:t>
            </a:r>
            <a:r>
              <a:rPr lang="nb-NO" err="1"/>
              <a:t>scope</a:t>
            </a:r>
            <a:r>
              <a:rPr lang="nb-NO"/>
              <a:t> (API) via </a:t>
            </a:r>
            <a:r>
              <a:rPr lang="nb-NO" err="1"/>
              <a:t>Altinn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nb-NO" sz="1800"/>
              <a:t>Daglig leder må logge inn på </a:t>
            </a:r>
            <a:r>
              <a:rPr lang="nb-NO" sz="1800" err="1"/>
              <a:t>Altinn</a:t>
            </a:r>
            <a:r>
              <a:rPr lang="nb-NO" sz="1800"/>
              <a:t> og velge selskapet han/hun vil at en leverandør skal utføre arbeid for</a:t>
            </a:r>
          </a:p>
          <a:p>
            <a:r>
              <a:rPr lang="nb-NO" sz="1800"/>
              <a:t>Så må de navigere seg til </a:t>
            </a:r>
            <a:r>
              <a:rPr lang="nb-NO" sz="1800" err="1"/>
              <a:t>Delegerbar</a:t>
            </a:r>
            <a:r>
              <a:rPr lang="nb-NO" sz="1800"/>
              <a:t> API:</a:t>
            </a:r>
          </a:p>
          <a:p>
            <a:pPr lvl="1"/>
            <a:r>
              <a:rPr lang="nb-NO" sz="1400"/>
              <a:t>Først velge «profil»</a:t>
            </a:r>
          </a:p>
          <a:p>
            <a:pPr lvl="1"/>
            <a:r>
              <a:rPr lang="nb-NO" sz="1400"/>
              <a:t>Så "Tilgang til programmeringsgrensesnitt – API»</a:t>
            </a:r>
          </a:p>
          <a:p>
            <a:pPr lvl="1"/>
            <a:r>
              <a:rPr lang="nb-NO" sz="1400"/>
              <a:t>Så «Gi og fjerne API tilganger»</a:t>
            </a:r>
          </a:p>
          <a:p>
            <a:r>
              <a:rPr lang="nb-NO" sz="1800"/>
              <a:t>Søk etter API og deleger:</a:t>
            </a:r>
          </a:p>
          <a:p>
            <a:pPr lvl="1"/>
            <a:r>
              <a:rPr lang="nb-NO" sz="1400"/>
              <a:t>Velg «Deleger nytt API»</a:t>
            </a:r>
          </a:p>
          <a:p>
            <a:pPr lvl="1"/>
            <a:r>
              <a:rPr lang="nb-NO" sz="1400"/>
              <a:t>Og søk etter </a:t>
            </a:r>
            <a:r>
              <a:rPr lang="nb-NO" sz="1400" err="1"/>
              <a:t>scope</a:t>
            </a:r>
            <a:r>
              <a:rPr lang="nb-NO" sz="1400"/>
              <a:t> som NAV har opprettet</a:t>
            </a:r>
          </a:p>
          <a:p>
            <a:pPr lvl="1"/>
            <a:r>
              <a:rPr lang="nb-NO" sz="1400"/>
              <a:t>I dette eksemplet bruker vi </a:t>
            </a:r>
            <a:r>
              <a:rPr lang="nb-NO" sz="1400" err="1"/>
              <a:t>scope</a:t>
            </a:r>
            <a:r>
              <a:rPr lang="nb-NO" sz="1400"/>
              <a:t> «</a:t>
            </a:r>
            <a:r>
              <a:rPr lang="nb-NO" sz="1400" err="1"/>
              <a:t>nav:oppfolgingsplan</a:t>
            </a:r>
            <a:r>
              <a:rPr lang="nb-NO" sz="1400"/>
              <a:t>/</a:t>
            </a:r>
            <a:r>
              <a:rPr lang="nb-NO" sz="1400" err="1"/>
              <a:t>lps.write</a:t>
            </a:r>
            <a:r>
              <a:rPr lang="nb-NO" sz="1400"/>
              <a:t>»</a:t>
            </a:r>
          </a:p>
          <a:p>
            <a:pPr lvl="1"/>
            <a:r>
              <a:rPr lang="nb-NO" sz="1400"/>
              <a:t>Trykk på «+» for å legge til</a:t>
            </a:r>
          </a:p>
        </p:txBody>
      </p:sp>
    </p:spTree>
    <p:extLst>
      <p:ext uri="{BB962C8B-B14F-4D97-AF65-F5344CB8AC3E}">
        <p14:creationId xmlns:p14="http://schemas.microsoft.com/office/powerpoint/2010/main" val="3410765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50E2D2AD-C298-0369-94B5-AC6AB598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546" y="1305318"/>
            <a:ext cx="5861540" cy="539195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492262" cy="1072080"/>
          </a:xfrm>
        </p:spPr>
        <p:txBody>
          <a:bodyPr>
            <a:normAutofit fontScale="90000"/>
          </a:bodyPr>
          <a:lstStyle/>
          <a:p>
            <a:r>
              <a:rPr lang="nb-NO"/>
              <a:t>Konsumenter: </a:t>
            </a:r>
            <a:br>
              <a:rPr lang="nb-NO"/>
            </a:br>
            <a:r>
              <a:rPr lang="nb-NO"/>
              <a:t>Delegere </a:t>
            </a:r>
            <a:r>
              <a:rPr lang="nb-NO" err="1"/>
              <a:t>scope</a:t>
            </a:r>
            <a:r>
              <a:rPr lang="nb-NO"/>
              <a:t> (API) via </a:t>
            </a:r>
            <a:r>
              <a:rPr lang="nb-NO" err="1"/>
              <a:t>Altinn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nb-NO" sz="1800"/>
              <a:t>Daglig leder må logge inn på </a:t>
            </a:r>
            <a:r>
              <a:rPr lang="nb-NO" sz="1800" err="1"/>
              <a:t>Altinn</a:t>
            </a:r>
            <a:r>
              <a:rPr lang="nb-NO" sz="1800"/>
              <a:t> og velge selskapet han/hun vil at en leverandør skal utføre arbeid for</a:t>
            </a:r>
          </a:p>
          <a:p>
            <a:r>
              <a:rPr lang="nb-NO" sz="1800"/>
              <a:t>Så må de navigere seg til </a:t>
            </a:r>
            <a:r>
              <a:rPr lang="nb-NO" sz="1800" err="1"/>
              <a:t>Delegerbar</a:t>
            </a:r>
            <a:r>
              <a:rPr lang="nb-NO" sz="1800"/>
              <a:t> API:</a:t>
            </a:r>
          </a:p>
          <a:p>
            <a:pPr lvl="1"/>
            <a:r>
              <a:rPr lang="nb-NO" sz="1400"/>
              <a:t>Først velge «profil»</a:t>
            </a:r>
          </a:p>
          <a:p>
            <a:pPr lvl="1"/>
            <a:r>
              <a:rPr lang="nb-NO" sz="1400"/>
              <a:t>Så "Tilgang til programmeringsgrensesnitt – API»</a:t>
            </a:r>
          </a:p>
          <a:p>
            <a:pPr lvl="1"/>
            <a:r>
              <a:rPr lang="nb-NO" sz="1400"/>
              <a:t>Så «Gi og fjerne API tilganger»</a:t>
            </a:r>
          </a:p>
          <a:p>
            <a:r>
              <a:rPr lang="nb-NO" sz="1800"/>
              <a:t>Søk etter API og deleger:</a:t>
            </a:r>
          </a:p>
          <a:p>
            <a:pPr lvl="1"/>
            <a:r>
              <a:rPr lang="nb-NO" sz="1400"/>
              <a:t>Velg «Deleger nytt API»</a:t>
            </a:r>
          </a:p>
          <a:p>
            <a:pPr lvl="1"/>
            <a:r>
              <a:rPr lang="nb-NO" sz="1400"/>
              <a:t>Og søk etter </a:t>
            </a:r>
            <a:r>
              <a:rPr lang="nb-NO" sz="1400" err="1"/>
              <a:t>scope</a:t>
            </a:r>
            <a:r>
              <a:rPr lang="nb-NO" sz="1400"/>
              <a:t> som NAV har opprettet</a:t>
            </a:r>
          </a:p>
          <a:p>
            <a:pPr lvl="1"/>
            <a:r>
              <a:rPr lang="nb-NO" sz="1400"/>
              <a:t>I dette eksemplet bruker vi </a:t>
            </a:r>
            <a:r>
              <a:rPr lang="nb-NO" sz="1400" err="1"/>
              <a:t>scope</a:t>
            </a:r>
            <a:r>
              <a:rPr lang="nb-NO" sz="1400"/>
              <a:t> «</a:t>
            </a:r>
            <a:r>
              <a:rPr lang="nb-NO" sz="1400" err="1"/>
              <a:t>nav:oppfolgingsplan</a:t>
            </a:r>
            <a:r>
              <a:rPr lang="nb-NO" sz="1400"/>
              <a:t>/</a:t>
            </a:r>
            <a:r>
              <a:rPr lang="nb-NO" sz="1400" err="1"/>
              <a:t>lps.write</a:t>
            </a:r>
            <a:r>
              <a:rPr lang="nb-NO" sz="1400"/>
              <a:t>»</a:t>
            </a:r>
          </a:p>
          <a:p>
            <a:pPr lvl="1"/>
            <a:r>
              <a:rPr lang="nb-NO" sz="1400"/>
              <a:t>Trykk på «+» for å legge til</a:t>
            </a:r>
          </a:p>
          <a:p>
            <a:pPr lvl="1"/>
            <a:r>
              <a:rPr lang="nb-NO" sz="1400"/>
              <a:t>Se at det blir lagt til og trykk «Neste»</a:t>
            </a:r>
          </a:p>
        </p:txBody>
      </p:sp>
    </p:spTree>
    <p:extLst>
      <p:ext uri="{BB962C8B-B14F-4D97-AF65-F5344CB8AC3E}">
        <p14:creationId xmlns:p14="http://schemas.microsoft.com/office/powerpoint/2010/main" val="217897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492262" cy="1072080"/>
          </a:xfrm>
        </p:spPr>
        <p:txBody>
          <a:bodyPr>
            <a:normAutofit fontScale="90000"/>
          </a:bodyPr>
          <a:lstStyle/>
          <a:p>
            <a:r>
              <a:rPr lang="nb-NO"/>
              <a:t>Konsumenter: </a:t>
            </a:r>
            <a:br>
              <a:rPr lang="nb-NO"/>
            </a:br>
            <a:r>
              <a:rPr lang="nb-NO"/>
              <a:t>Delegere </a:t>
            </a:r>
            <a:r>
              <a:rPr lang="nb-NO" err="1"/>
              <a:t>scope</a:t>
            </a:r>
            <a:r>
              <a:rPr lang="nb-NO"/>
              <a:t> (API) via </a:t>
            </a:r>
            <a:r>
              <a:rPr lang="nb-NO" err="1"/>
              <a:t>Altinn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nb-NO" sz="1800"/>
              <a:t>Finn leverandør/virksomhet å delegere til:</a:t>
            </a:r>
          </a:p>
          <a:p>
            <a:pPr lvl="1"/>
            <a:r>
              <a:rPr lang="nb-NO" sz="1400"/>
              <a:t>Søk etter leverandør sin </a:t>
            </a:r>
            <a:r>
              <a:rPr lang="nb-NO" sz="1400" err="1"/>
              <a:t>orgnr</a:t>
            </a:r>
            <a:endParaRPr lang="nb-NO" sz="1400"/>
          </a:p>
          <a:p>
            <a:pPr lvl="1"/>
            <a:r>
              <a:rPr lang="nb-NO" sz="1400"/>
              <a:t>Legg dem til ved å trykke på «+»</a:t>
            </a:r>
          </a:p>
          <a:p>
            <a:pPr lvl="1"/>
            <a:r>
              <a:rPr lang="nb-NO" sz="1400"/>
              <a:t>Trykk «Neste»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9A03F8D-BCF6-9E30-104F-5920985D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4480"/>
            <a:ext cx="5877881" cy="504134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19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65319B-4E64-B887-5D98-7F03DF68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A65A99-38AB-ECEF-64B6-88716B7A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nb-NO"/>
              <a:t>NAV oppretter API og tillater tilgang via maskinporten</a:t>
            </a:r>
          </a:p>
        </p:txBody>
      </p:sp>
      <p:pic>
        <p:nvPicPr>
          <p:cNvPr id="18" name="Grafikk 17" descr="Synkroniserer sky kontur">
            <a:extLst>
              <a:ext uri="{FF2B5EF4-FFF2-40B4-BE49-F238E27FC236}">
                <a16:creationId xmlns:a16="http://schemas.microsoft.com/office/drawing/2014/main" id="{E715C9F1-A9E0-8618-D396-9D3582E0F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6650" y="3550102"/>
            <a:ext cx="914400" cy="9144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EDA1B330-6288-C856-691A-DAD51673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649" y="2095091"/>
            <a:ext cx="914400" cy="914400"/>
          </a:xfrm>
          <a:prstGeom prst="rect">
            <a:avLst/>
          </a:prstGeom>
        </p:spPr>
      </p:pic>
      <p:pic>
        <p:nvPicPr>
          <p:cNvPr id="37" name="Grafikk 36" descr="Ett tannhjul kontur">
            <a:extLst>
              <a:ext uri="{FF2B5EF4-FFF2-40B4-BE49-F238E27FC236}">
                <a16:creationId xmlns:a16="http://schemas.microsoft.com/office/drawing/2014/main" id="{F80F2EC9-88E4-1542-B850-982815F6F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6650" y="4886954"/>
            <a:ext cx="914400" cy="914400"/>
          </a:xfrm>
          <a:prstGeom prst="rect">
            <a:avLst/>
          </a:prstGeom>
        </p:spPr>
      </p:pic>
      <p:cxnSp>
        <p:nvCxnSpPr>
          <p:cNvPr id="38" name="Rett pilkobling 3">
            <a:extLst>
              <a:ext uri="{FF2B5EF4-FFF2-40B4-BE49-F238E27FC236}">
                <a16:creationId xmlns:a16="http://schemas.microsoft.com/office/drawing/2014/main" id="{DC8DC3D1-A808-84F9-7E38-E044568D1BB0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7103850" y="4362998"/>
            <a:ext cx="0" cy="5239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kstSylinder 47">
            <a:extLst>
              <a:ext uri="{FF2B5EF4-FFF2-40B4-BE49-F238E27FC236}">
                <a16:creationId xmlns:a16="http://schemas.microsoft.com/office/drawing/2014/main" id="{407D7D06-42CD-216F-1295-4C0383303EC4}"/>
              </a:ext>
            </a:extLst>
          </p:cNvPr>
          <p:cNvSpPr txBox="1"/>
          <p:nvPr/>
        </p:nvSpPr>
        <p:spPr>
          <a:xfrm>
            <a:off x="6329086" y="580105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Maskinporten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B0A0E8E7-CB7B-22B9-6272-368CC9D1BB18}"/>
              </a:ext>
            </a:extLst>
          </p:cNvPr>
          <p:cNvSpPr txBox="1"/>
          <p:nvPr/>
        </p:nvSpPr>
        <p:spPr>
          <a:xfrm>
            <a:off x="6856826" y="333588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888354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492262" cy="1072080"/>
          </a:xfrm>
        </p:spPr>
        <p:txBody>
          <a:bodyPr>
            <a:normAutofit fontScale="90000"/>
          </a:bodyPr>
          <a:lstStyle/>
          <a:p>
            <a:r>
              <a:rPr lang="nb-NO"/>
              <a:t>Konsumenter: </a:t>
            </a:r>
            <a:br>
              <a:rPr lang="nb-NO"/>
            </a:br>
            <a:r>
              <a:rPr lang="nb-NO"/>
              <a:t>Delegere </a:t>
            </a:r>
            <a:r>
              <a:rPr lang="nb-NO" err="1"/>
              <a:t>scope</a:t>
            </a:r>
            <a:r>
              <a:rPr lang="nb-NO"/>
              <a:t> (API) via </a:t>
            </a:r>
            <a:r>
              <a:rPr lang="nb-NO" err="1"/>
              <a:t>Altinn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nb-NO" sz="1800"/>
              <a:t>Finn leverandør/virksomhet å delegere til:</a:t>
            </a:r>
          </a:p>
          <a:p>
            <a:pPr lvl="1"/>
            <a:r>
              <a:rPr lang="nb-NO" sz="1400"/>
              <a:t>Søk etter leverandør sin </a:t>
            </a:r>
            <a:r>
              <a:rPr lang="nb-NO" sz="1400" err="1"/>
              <a:t>orgnr</a:t>
            </a:r>
            <a:endParaRPr lang="nb-NO" sz="1400"/>
          </a:p>
          <a:p>
            <a:pPr lvl="1"/>
            <a:r>
              <a:rPr lang="nb-NO" sz="1400"/>
              <a:t>Legg dem til ved å trykke på «+»</a:t>
            </a:r>
          </a:p>
          <a:p>
            <a:pPr lvl="1"/>
            <a:r>
              <a:rPr lang="nb-NO" sz="1400"/>
              <a:t>Trykk «Neste»</a:t>
            </a:r>
          </a:p>
          <a:p>
            <a:pPr lvl="1"/>
            <a:r>
              <a:rPr lang="nb-NO" sz="1400"/>
              <a:t>Også «Bekreft»</a:t>
            </a:r>
          </a:p>
          <a:p>
            <a:r>
              <a:rPr lang="nb-NO" sz="1800"/>
              <a:t>Når leverandør nå spør maskinporten om de kan representere dette konsument </a:t>
            </a:r>
            <a:r>
              <a:rPr lang="nb-NO" sz="1800" err="1"/>
              <a:t>orgnr</a:t>
            </a:r>
            <a:r>
              <a:rPr lang="nb-NO" sz="1800"/>
              <a:t>, så vil de få svar «JA»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49D5C95-BF20-4477-7B0B-827516CF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028" y="2762054"/>
            <a:ext cx="5869202" cy="398287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387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A776EA2-1486-8F8B-C2ED-1551A13F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API er delegert til leverandør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34A4ECE-03F8-F9E6-612C-6C11A7474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Leverandør har nå fått API delegert på seg</a:t>
            </a:r>
          </a:p>
          <a:p>
            <a:r>
              <a:rPr lang="nb-NO"/>
              <a:t>De må nå identifisere seg for maskinporten</a:t>
            </a:r>
          </a:p>
          <a:p>
            <a:pPr lvl="1"/>
            <a:r>
              <a:rPr lang="nb-NO"/>
              <a:t>Leverandør må opprette integrasjon til maskinporten</a:t>
            </a:r>
          </a:p>
          <a:p>
            <a:pPr lvl="1"/>
            <a:r>
              <a:rPr lang="nb-NO"/>
              <a:t>De må lage asymmetrisk nøkkelpar med maskinporten</a:t>
            </a:r>
          </a:p>
          <a:p>
            <a:pPr lvl="1"/>
            <a:r>
              <a:rPr lang="nb-NO"/>
              <a:t>De må kalle på maskinporten og inkludere </a:t>
            </a:r>
            <a:r>
              <a:rPr lang="nb-NO" err="1"/>
              <a:t>orgnr</a:t>
            </a:r>
            <a:r>
              <a:rPr lang="nb-NO"/>
              <a:t> til konsument de skal representere for å få gyldig token de kan bruke mot </a:t>
            </a:r>
            <a:r>
              <a:rPr lang="nb-NO" err="1"/>
              <a:t>APIet</a:t>
            </a:r>
            <a:endParaRPr lang="nb-NO"/>
          </a:p>
          <a:p>
            <a:pPr lvl="2"/>
            <a:r>
              <a:rPr lang="nb-NO"/>
              <a:t>De vil ikke få en gyldig token dersom konsument ikke har delegert API til dem via </a:t>
            </a:r>
            <a:r>
              <a:rPr lang="nb-NO" err="1"/>
              <a:t>Altinn</a:t>
            </a:r>
            <a:r>
              <a:rPr lang="nb-NO"/>
              <a:t> som vist i forrige steg.</a:t>
            </a:r>
          </a:p>
        </p:txBody>
      </p:sp>
    </p:spTree>
    <p:extLst>
      <p:ext uri="{BB962C8B-B14F-4D97-AF65-F5344CB8AC3E}">
        <p14:creationId xmlns:p14="http://schemas.microsoft.com/office/powerpoint/2010/main" val="1981191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 dirty="0"/>
              <a:t>Leverandør: Opprette integrasjon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45511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Prod: </a:t>
            </a:r>
          </a:p>
          <a:p>
            <a:pPr lvl="1"/>
            <a:r>
              <a:rPr lang="nb-NO" sz="1400" dirty="0"/>
              <a:t>Leverandør skal bruke samarbeidsportalen for å opprette integrasjon til </a:t>
            </a:r>
            <a:r>
              <a:rPr lang="nb-NO" sz="1400" dirty="0" err="1"/>
              <a:t>scope</a:t>
            </a:r>
            <a:r>
              <a:rPr lang="nb-NO" sz="1400" dirty="0"/>
              <a:t> (</a:t>
            </a:r>
            <a:r>
              <a:rPr lang="nb-NO" sz="1400" dirty="0" err="1"/>
              <a:t>APIer</a:t>
            </a:r>
            <a:r>
              <a:rPr lang="nb-NO" sz="1400" dirty="0"/>
              <a:t>) som NAV har opprettet</a:t>
            </a:r>
          </a:p>
          <a:p>
            <a:pPr lvl="1"/>
            <a:r>
              <a:rPr lang="nb-NO" sz="1400" dirty="0"/>
              <a:t>Når de logger inn på samarbeidsportalen så vil de ha riktig </a:t>
            </a:r>
            <a:r>
              <a:rPr lang="nb-NO" sz="1400" dirty="0" err="1"/>
              <a:t>orgnr</a:t>
            </a:r>
            <a:r>
              <a:rPr lang="nb-NO" sz="1400" dirty="0"/>
              <a:t> knyttet til seg</a:t>
            </a:r>
          </a:p>
          <a:p>
            <a:r>
              <a:rPr lang="nb-NO" sz="1800" dirty="0"/>
              <a:t>Test:</a:t>
            </a:r>
          </a:p>
          <a:p>
            <a:pPr lvl="1"/>
            <a:r>
              <a:rPr lang="nb-NO" sz="1400" dirty="0"/>
              <a:t>Man skal bruke syntetiske </a:t>
            </a:r>
            <a:r>
              <a:rPr lang="nb-NO" sz="1400" dirty="0" err="1"/>
              <a:t>orgnr</a:t>
            </a:r>
            <a:r>
              <a:rPr lang="nb-NO" sz="1400" dirty="0"/>
              <a:t> og </a:t>
            </a:r>
            <a:r>
              <a:rPr lang="nb-NO" sz="1400" dirty="0" err="1"/>
              <a:t>fnr</a:t>
            </a:r>
            <a:r>
              <a:rPr lang="nb-NO" sz="1400" dirty="0"/>
              <a:t> i test og TT02</a:t>
            </a:r>
          </a:p>
          <a:p>
            <a:pPr lvl="1"/>
            <a:r>
              <a:rPr lang="nb-NO" sz="1400" dirty="0"/>
              <a:t>Med syntetisk </a:t>
            </a:r>
            <a:r>
              <a:rPr lang="nb-NO" sz="1400" dirty="0" err="1"/>
              <a:t>orgnr</a:t>
            </a:r>
            <a:r>
              <a:rPr lang="nb-NO" sz="1400" dirty="0"/>
              <a:t> vil man ikke ha tilgang til samarbeidsportalen</a:t>
            </a:r>
          </a:p>
          <a:p>
            <a:pPr lvl="1"/>
            <a:r>
              <a:rPr lang="nb-NO" sz="1400" dirty="0" err="1"/>
              <a:t>Digdir</a:t>
            </a:r>
            <a:r>
              <a:rPr lang="nb-NO" sz="1400" dirty="0"/>
              <a:t> har laget en pilot app som kan brukes til dette formålet</a:t>
            </a:r>
          </a:p>
          <a:p>
            <a:pPr lvl="1"/>
            <a:r>
              <a:rPr lang="nb-NO" sz="1400" dirty="0"/>
              <a:t>Piloten finner man her: </a:t>
            </a:r>
            <a:r>
              <a:rPr lang="nb-NO" sz="1400" dirty="0">
                <a:hlinkClick r:id="rId2"/>
              </a:rPr>
              <a:t>https://onboarding.test.maskinporten.no/</a:t>
            </a:r>
            <a:endParaRPr lang="nb-NO" sz="1400" dirty="0"/>
          </a:p>
          <a:p>
            <a:r>
              <a:rPr lang="nb-NO" sz="1800" dirty="0"/>
              <a:t>Neste steg er hvordan man tar i bruk denne pilot-appen og oppretter integrasjon</a:t>
            </a:r>
          </a:p>
          <a:p>
            <a:r>
              <a:rPr lang="nb-NO" sz="1800" dirty="0"/>
              <a:t>Vi må på forhånd finne 2 syntetisk brukere, </a:t>
            </a:r>
            <a:r>
              <a:rPr lang="nb-NO" sz="1800" dirty="0" err="1"/>
              <a:t>feks</a:t>
            </a:r>
            <a:r>
              <a:rPr lang="nb-NO" sz="1800" dirty="0"/>
              <a:t>:</a:t>
            </a:r>
          </a:p>
          <a:p>
            <a:pPr lvl="1"/>
            <a:r>
              <a:rPr lang="nb-NO" sz="1400" dirty="0"/>
              <a:t>Bruker 1: Konsument – Baker AS</a:t>
            </a:r>
          </a:p>
          <a:p>
            <a:pPr lvl="2"/>
            <a:r>
              <a:rPr lang="nb-NO" sz="1000" dirty="0" err="1"/>
              <a:t>Fnr</a:t>
            </a:r>
            <a:r>
              <a:rPr lang="nb-NO" sz="1000" dirty="0"/>
              <a:t> 218588 98088</a:t>
            </a:r>
          </a:p>
          <a:p>
            <a:pPr lvl="2"/>
            <a:r>
              <a:rPr lang="nb-NO" sz="1000" dirty="0" err="1"/>
              <a:t>Orgnr</a:t>
            </a:r>
            <a:r>
              <a:rPr lang="nb-NO" sz="1000" dirty="0"/>
              <a:t>: 310539759</a:t>
            </a:r>
          </a:p>
          <a:p>
            <a:pPr lvl="1"/>
            <a:r>
              <a:rPr lang="nb-NO" sz="1400" dirty="0"/>
              <a:t>Bruker 2: Leverandør – Regnskap AS</a:t>
            </a:r>
          </a:p>
          <a:p>
            <a:pPr lvl="2"/>
            <a:r>
              <a:rPr lang="nb-NO" sz="1000" dirty="0" err="1"/>
              <a:t>Fnr</a:t>
            </a:r>
            <a:r>
              <a:rPr lang="nb-NO" sz="1000" dirty="0"/>
              <a:t> 228655 99297</a:t>
            </a:r>
          </a:p>
          <a:p>
            <a:pPr lvl="2"/>
            <a:r>
              <a:rPr lang="nb-NO" sz="1000" dirty="0" err="1"/>
              <a:t>Orgnr</a:t>
            </a:r>
            <a:r>
              <a:rPr lang="nb-NO" sz="1000" dirty="0"/>
              <a:t>: 313042995</a:t>
            </a:r>
          </a:p>
        </p:txBody>
      </p:sp>
    </p:spTree>
    <p:extLst>
      <p:ext uri="{BB962C8B-B14F-4D97-AF65-F5344CB8AC3E}">
        <p14:creationId xmlns:p14="http://schemas.microsoft.com/office/powerpoint/2010/main" val="655025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A2A344D-C880-5583-1434-9AFA5D80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finne testbrukere?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3D4D787-3C96-CA9F-B6DB-33FAF823F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b-NO" dirty="0">
                <a:cs typeface="Calibri"/>
              </a:rPr>
              <a:t>Skatteetaten har laget </a:t>
            </a:r>
            <a:r>
              <a:rPr lang="nb-NO" b="1" dirty="0">
                <a:cs typeface="Calibri"/>
              </a:rPr>
              <a:t>Test-Norge</a:t>
            </a:r>
            <a:r>
              <a:rPr lang="nb-NO" dirty="0">
                <a:cs typeface="Calibri"/>
              </a:rPr>
              <a:t> som er test folkeregister og som inneholder </a:t>
            </a:r>
            <a:r>
              <a:rPr lang="nb-NO" dirty="0" err="1">
                <a:cs typeface="Calibri"/>
              </a:rPr>
              <a:t>testdata</a:t>
            </a:r>
            <a:r>
              <a:rPr lang="nb-NO" dirty="0">
                <a:cs typeface="Calibri"/>
              </a:rPr>
              <a:t> fra ulike kilder og som fungerer på tvers av testmiljøer i Norge</a:t>
            </a:r>
          </a:p>
          <a:p>
            <a:r>
              <a:rPr lang="nb-NO" b="1" dirty="0">
                <a:cs typeface="Calibri"/>
              </a:rPr>
              <a:t>Tenor testdatasøk</a:t>
            </a:r>
            <a:r>
              <a:rPr lang="nb-NO" dirty="0">
                <a:cs typeface="Calibri"/>
              </a:rPr>
              <a:t> er Skatt sin egen løsning for tilgang til Test-Norge</a:t>
            </a:r>
          </a:p>
          <a:p>
            <a:r>
              <a:rPr lang="nb-NO" b="1" dirty="0" err="1">
                <a:cs typeface="Calibri"/>
              </a:rPr>
              <a:t>TestID</a:t>
            </a:r>
            <a:r>
              <a:rPr lang="nb-NO" dirty="0">
                <a:cs typeface="Calibri"/>
              </a:rPr>
              <a:t> av </a:t>
            </a:r>
            <a:r>
              <a:rPr lang="nb-NO" dirty="0" err="1">
                <a:cs typeface="Calibri"/>
              </a:rPr>
              <a:t>Digdir</a:t>
            </a:r>
            <a:r>
              <a:rPr lang="nb-NO" dirty="0">
                <a:cs typeface="Calibri"/>
              </a:rPr>
              <a:t> er integrert med ID-porten i test og kan hente tilfeldig bruker fra Test-Norge ved innlogging</a:t>
            </a:r>
          </a:p>
        </p:txBody>
      </p:sp>
    </p:spTree>
    <p:extLst>
      <p:ext uri="{BB962C8B-B14F-4D97-AF65-F5344CB8AC3E}">
        <p14:creationId xmlns:p14="http://schemas.microsoft.com/office/powerpoint/2010/main" val="868471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B62BC9F-AB38-53F8-5A32-F5024B7C6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58710" cy="1325563"/>
          </a:xfrm>
        </p:spPr>
        <p:txBody>
          <a:bodyPr/>
          <a:lstStyle/>
          <a:p>
            <a:r>
              <a:rPr lang="nb-NO" err="1"/>
              <a:t>TestID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FC23D3A1-0EA0-4E82-2F48-2596765E6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027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Laget av </a:t>
            </a:r>
            <a:r>
              <a:rPr lang="nb-NO" err="1"/>
              <a:t>Digdir</a:t>
            </a:r>
            <a:endParaRPr lang="nb-NO">
              <a:cs typeface="Calibri"/>
            </a:endParaRPr>
          </a:p>
          <a:p>
            <a:r>
              <a:rPr lang="nb-NO"/>
              <a:t>Tilgang til Test-Norge</a:t>
            </a:r>
          </a:p>
          <a:p>
            <a:r>
              <a:rPr lang="nb-NO"/>
              <a:t>Kan velge sikkerhetsnivå 3 eller 4 for innlogging</a:t>
            </a:r>
          </a:p>
          <a:p>
            <a:r>
              <a:rPr lang="nb-NO"/>
              <a:t>Kan finne vanlig bruker</a:t>
            </a:r>
          </a:p>
          <a:p>
            <a:r>
              <a:rPr lang="nb-NO"/>
              <a:t>Kan finne Daglig leder bruker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883DA93-6B65-1CC4-AAAE-BC26A5CA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0" y="0"/>
            <a:ext cx="6686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7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275D00-99B8-2626-578B-6F664138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262" y="365125"/>
            <a:ext cx="5201451" cy="1325563"/>
          </a:xfrm>
        </p:spPr>
        <p:txBody>
          <a:bodyPr/>
          <a:lstStyle/>
          <a:p>
            <a:r>
              <a:rPr lang="nb-NO"/>
              <a:t>Tenor testdatasøk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E95BBAD-99DD-5542-FBDE-AA21EBFD6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62" y="1794889"/>
            <a:ext cx="431010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 sz="2000"/>
              <a:t>testdata.skatteetaten.no/web/</a:t>
            </a:r>
            <a:r>
              <a:rPr lang="nb-NO" sz="2000" err="1"/>
              <a:t>testnorge</a:t>
            </a:r>
            <a:r>
              <a:rPr lang="nb-NO" sz="2000"/>
              <a:t>/</a:t>
            </a:r>
            <a:r>
              <a:rPr lang="nb-NO" sz="2000" err="1"/>
              <a:t>soek</a:t>
            </a:r>
            <a:r>
              <a:rPr lang="nb-NO" sz="2000"/>
              <a:t>/freg</a:t>
            </a:r>
          </a:p>
          <a:p>
            <a:r>
              <a:rPr lang="nb-NO" sz="2000"/>
              <a:t>Tilgang til Test-Norge</a:t>
            </a:r>
          </a:p>
          <a:p>
            <a:r>
              <a:rPr lang="nb-NO" sz="2000"/>
              <a:t>Laget og driftes av Skatteetaten</a:t>
            </a:r>
            <a:endParaRPr lang="nb-NO" sz="2000">
              <a:cs typeface="Calibri"/>
            </a:endParaRPr>
          </a:p>
          <a:p>
            <a:r>
              <a:rPr lang="nb-NO" sz="2000"/>
              <a:t>Har filter for å finne daglig leder (som Dolly ikke har enda)</a:t>
            </a:r>
            <a:endParaRPr lang="nb-NO" sz="2000">
              <a:cs typeface="Calibri"/>
            </a:endParaRPr>
          </a:p>
          <a:p>
            <a:r>
              <a:rPr lang="nb-NO" sz="2000"/>
              <a:t>Man må logge inn med egen privat </a:t>
            </a:r>
            <a:r>
              <a:rPr lang="nb-NO" sz="2000" err="1"/>
              <a:t>bankID</a:t>
            </a:r>
            <a:r>
              <a:rPr lang="nb-NO" sz="2000"/>
              <a:t> for tilgang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89607933-F6E2-1E9B-2193-C4CBC1DE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4" y="10884"/>
            <a:ext cx="7135906" cy="684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6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integrasjon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/>
              <a:t>Leverandør kommer til piloten og logger inn: </a:t>
            </a:r>
            <a:r>
              <a:rPr lang="nb-NO" sz="1800">
                <a:hlinkClick r:id="rId2"/>
              </a:rPr>
              <a:t>https://onboarding.test.maskinporten.no/</a:t>
            </a:r>
            <a:endParaRPr lang="nb-NO" sz="1800"/>
          </a:p>
          <a:p>
            <a:endParaRPr lang="nb-NO" sz="180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C1D37CF-903A-5D8F-C178-9FDB2F962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752" y="1825625"/>
            <a:ext cx="5779344" cy="490819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04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integrasjon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/>
              <a:t>Leverandør kommer til piloten og logger inn: </a:t>
            </a:r>
            <a:r>
              <a:rPr lang="nb-NO" sz="1800">
                <a:hlinkClick r:id="rId2"/>
              </a:rPr>
              <a:t>https://onboarding.test.maskinporten.no/</a:t>
            </a:r>
            <a:endParaRPr lang="nb-NO" sz="1800"/>
          </a:p>
          <a:p>
            <a:r>
              <a:rPr lang="nb-NO" sz="1800"/>
              <a:t>De må velge det </a:t>
            </a:r>
            <a:r>
              <a:rPr lang="nb-NO" sz="1800" err="1"/>
              <a:t>orgnr</a:t>
            </a:r>
            <a:r>
              <a:rPr lang="nb-NO" sz="1800"/>
              <a:t> som konsument har delegert API til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E0BA9B99-0F7F-B8AA-0D7A-F37FF830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230" y="1554480"/>
            <a:ext cx="5611428" cy="519534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6826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integrasjon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/>
              <a:t>Leverandør kommer til piloten og logger inn: </a:t>
            </a:r>
            <a:r>
              <a:rPr lang="nb-NO" sz="1800">
                <a:hlinkClick r:id="rId2"/>
              </a:rPr>
              <a:t>https://onboarding.test.maskinporten.no/</a:t>
            </a:r>
            <a:endParaRPr lang="nb-NO" sz="1800"/>
          </a:p>
          <a:p>
            <a:r>
              <a:rPr lang="nb-NO" sz="1800"/>
              <a:t>De må velge det </a:t>
            </a:r>
            <a:r>
              <a:rPr lang="nb-NO" sz="1800" err="1"/>
              <a:t>orgnr</a:t>
            </a:r>
            <a:r>
              <a:rPr lang="nb-NO" sz="1800"/>
              <a:t> som konsument har delegert API til</a:t>
            </a:r>
          </a:p>
          <a:p>
            <a:r>
              <a:rPr lang="nb-NO" sz="1800"/>
              <a:t>Første gang vil listen over integrasjoner være tom, så de må opprette en ny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635D699-BE87-FADB-78EE-11FBD5B2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827" y="1554480"/>
            <a:ext cx="5335661" cy="515640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3923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integrasjon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/>
              <a:t>Leverandør kommer til piloten og logger inn: </a:t>
            </a:r>
            <a:r>
              <a:rPr lang="nb-NO" sz="1800">
                <a:hlinkClick r:id="rId2"/>
              </a:rPr>
              <a:t>https://onboarding.test.maskinporten.no/</a:t>
            </a:r>
            <a:endParaRPr lang="nb-NO" sz="1800"/>
          </a:p>
          <a:p>
            <a:r>
              <a:rPr lang="nb-NO" sz="1800"/>
              <a:t>De må velge det </a:t>
            </a:r>
            <a:r>
              <a:rPr lang="nb-NO" sz="1800" err="1"/>
              <a:t>orgnr</a:t>
            </a:r>
            <a:r>
              <a:rPr lang="nb-NO" sz="1800"/>
              <a:t> som konsument har delegert API til</a:t>
            </a:r>
          </a:p>
          <a:p>
            <a:r>
              <a:rPr lang="nb-NO" sz="1800"/>
              <a:t>Første gang vil listen over integrasjoner være tom, så de må opprette en ny</a:t>
            </a:r>
          </a:p>
          <a:p>
            <a:r>
              <a:rPr lang="nb-NO" sz="1800"/>
              <a:t>Søk etter relevant </a:t>
            </a:r>
            <a:r>
              <a:rPr lang="nb-NO" sz="1800" err="1"/>
              <a:t>scope</a:t>
            </a:r>
            <a:r>
              <a:rPr lang="nb-NO" sz="1800"/>
              <a:t> og velg den</a:t>
            </a:r>
          </a:p>
          <a:p>
            <a:endParaRPr lang="nb-NO" sz="180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F9BE977D-9D39-36A3-26B1-395DAEC4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400" y="1251850"/>
            <a:ext cx="4651002" cy="547365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3076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65319B-4E64-B887-5D98-7F03DF68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A65A99-38AB-ECEF-64B6-88716B7A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807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>
                <a:latin typeface="Arial"/>
                <a:cs typeface="Arial"/>
              </a:rPr>
              <a:t>NAV oppretter API og tillater tilgang via maskinporten</a:t>
            </a:r>
            <a:endParaRPr lang="nb-NO"/>
          </a:p>
          <a:p>
            <a:r>
              <a:rPr lang="nb-NO"/>
              <a:t>Konsumenter lager integrasjon i maskinporten for å kunne bruke dette API til seg selv</a:t>
            </a:r>
          </a:p>
          <a:p>
            <a:pPr lvl="1"/>
            <a:r>
              <a:rPr lang="nb-NO"/>
              <a:t>Enten ved hjelp av nøkler</a:t>
            </a:r>
          </a:p>
          <a:p>
            <a:pPr lvl="1"/>
            <a:r>
              <a:rPr lang="nb-NO"/>
              <a:t>Eller deres virksomhetssertifikat</a:t>
            </a:r>
          </a:p>
        </p:txBody>
      </p:sp>
      <p:pic>
        <p:nvPicPr>
          <p:cNvPr id="18" name="Grafikk 17" descr="Synkroniserer sky kontur">
            <a:extLst>
              <a:ext uri="{FF2B5EF4-FFF2-40B4-BE49-F238E27FC236}">
                <a16:creationId xmlns:a16="http://schemas.microsoft.com/office/drawing/2014/main" id="{E715C9F1-A9E0-8618-D396-9D3582E0F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6650" y="3550102"/>
            <a:ext cx="914400" cy="9144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EDA1B330-6288-C856-691A-DAD51673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649" y="2094764"/>
            <a:ext cx="914400" cy="914400"/>
          </a:xfrm>
          <a:prstGeom prst="rect">
            <a:avLst/>
          </a:prstGeom>
        </p:spPr>
      </p:pic>
      <p:pic>
        <p:nvPicPr>
          <p:cNvPr id="37" name="Grafikk 36" descr="Ett tannhjul kontur">
            <a:extLst>
              <a:ext uri="{FF2B5EF4-FFF2-40B4-BE49-F238E27FC236}">
                <a16:creationId xmlns:a16="http://schemas.microsoft.com/office/drawing/2014/main" id="{F80F2EC9-88E4-1542-B850-982815F6F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6650" y="4886954"/>
            <a:ext cx="914400" cy="914400"/>
          </a:xfrm>
          <a:prstGeom prst="rect">
            <a:avLst/>
          </a:prstGeom>
        </p:spPr>
      </p:pic>
      <p:cxnSp>
        <p:nvCxnSpPr>
          <p:cNvPr id="38" name="Rett pilkobling 3">
            <a:extLst>
              <a:ext uri="{FF2B5EF4-FFF2-40B4-BE49-F238E27FC236}">
                <a16:creationId xmlns:a16="http://schemas.microsoft.com/office/drawing/2014/main" id="{DC8DC3D1-A808-84F9-7E38-E044568D1BB0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7103850" y="4362998"/>
            <a:ext cx="0" cy="5239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kstSylinder 47">
            <a:extLst>
              <a:ext uri="{FF2B5EF4-FFF2-40B4-BE49-F238E27FC236}">
                <a16:creationId xmlns:a16="http://schemas.microsoft.com/office/drawing/2014/main" id="{407D7D06-42CD-216F-1295-4C0383303EC4}"/>
              </a:ext>
            </a:extLst>
          </p:cNvPr>
          <p:cNvSpPr txBox="1"/>
          <p:nvPr/>
        </p:nvSpPr>
        <p:spPr>
          <a:xfrm>
            <a:off x="6329086" y="580105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Maskinporten</a:t>
            </a:r>
          </a:p>
        </p:txBody>
      </p:sp>
      <p:cxnSp>
        <p:nvCxnSpPr>
          <p:cNvPr id="9" name="Rett pilkobling 3">
            <a:extLst>
              <a:ext uri="{FF2B5EF4-FFF2-40B4-BE49-F238E27FC236}">
                <a16:creationId xmlns:a16="http://schemas.microsoft.com/office/drawing/2014/main" id="{74DF2ECB-41B8-0172-26B9-9B2695A35BE8}"/>
              </a:ext>
            </a:extLst>
          </p:cNvPr>
          <p:cNvCxnSpPr>
            <a:cxnSpLocks/>
          </p:cNvCxnSpPr>
          <p:nvPr/>
        </p:nvCxnSpPr>
        <p:spPr>
          <a:xfrm flipV="1">
            <a:off x="7433953" y="4275117"/>
            <a:ext cx="3526972" cy="97377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k 15" descr="Internett kontur">
            <a:extLst>
              <a:ext uri="{FF2B5EF4-FFF2-40B4-BE49-F238E27FC236}">
                <a16:creationId xmlns:a16="http://schemas.microsoft.com/office/drawing/2014/main" id="{852874F2-2497-0B81-FB53-B5957F9BC2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2680" y="3544094"/>
            <a:ext cx="914400" cy="914400"/>
          </a:xfrm>
          <a:prstGeom prst="rect">
            <a:avLst/>
          </a:prstGeom>
        </p:spPr>
      </p:pic>
      <p:pic>
        <p:nvPicPr>
          <p:cNvPr id="17" name="Grafikk 16" descr="Bank kontur">
            <a:extLst>
              <a:ext uri="{FF2B5EF4-FFF2-40B4-BE49-F238E27FC236}">
                <a16:creationId xmlns:a16="http://schemas.microsoft.com/office/drawing/2014/main" id="{4A37AC51-A652-3201-9F54-3E4F3A285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680" y="2019418"/>
            <a:ext cx="914400" cy="914400"/>
          </a:xfrm>
          <a:prstGeom prst="rect">
            <a:avLst/>
          </a:prstGeom>
        </p:spPr>
      </p:pic>
      <p:sp>
        <p:nvSpPr>
          <p:cNvPr id="19" name="TekstSylinder 18">
            <a:extLst>
              <a:ext uri="{FF2B5EF4-FFF2-40B4-BE49-F238E27FC236}">
                <a16:creationId xmlns:a16="http://schemas.microsoft.com/office/drawing/2014/main" id="{F28E1D8C-E541-F648-DAE6-0858E51FD474}"/>
              </a:ext>
            </a:extLst>
          </p:cNvPr>
          <p:cNvSpPr txBox="1"/>
          <p:nvPr/>
        </p:nvSpPr>
        <p:spPr>
          <a:xfrm>
            <a:off x="10642680" y="2840670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Baker AS</a:t>
            </a:r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DDB5C1AB-E5B9-2348-F7AA-071161456DAF}"/>
              </a:ext>
            </a:extLst>
          </p:cNvPr>
          <p:cNvSpPr txBox="1"/>
          <p:nvPr/>
        </p:nvSpPr>
        <p:spPr>
          <a:xfrm>
            <a:off x="10473683" y="1729419"/>
            <a:ext cx="125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Konsument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90CCC491-815F-3DF6-29A0-12C2ACC1F122}"/>
              </a:ext>
            </a:extLst>
          </p:cNvPr>
          <p:cNvSpPr txBox="1"/>
          <p:nvPr/>
        </p:nvSpPr>
        <p:spPr>
          <a:xfrm>
            <a:off x="6856826" y="333588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API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61B9D362-3650-8E08-A53E-55BE4B21F3E5}"/>
              </a:ext>
            </a:extLst>
          </p:cNvPr>
          <p:cNvSpPr txBox="1"/>
          <p:nvPr/>
        </p:nvSpPr>
        <p:spPr>
          <a:xfrm>
            <a:off x="10674315" y="3359428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976205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integrasjon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/>
              <a:t>Leverandør kommer til piloten og logger inn: </a:t>
            </a:r>
            <a:r>
              <a:rPr lang="nb-NO" sz="1800">
                <a:hlinkClick r:id="rId2"/>
              </a:rPr>
              <a:t>https://onboarding.test.maskinporten.no/</a:t>
            </a:r>
            <a:endParaRPr lang="nb-NO" sz="1800"/>
          </a:p>
          <a:p>
            <a:r>
              <a:rPr lang="nb-NO" sz="1800"/>
              <a:t>De må velge det </a:t>
            </a:r>
            <a:r>
              <a:rPr lang="nb-NO" sz="1800" err="1"/>
              <a:t>orgnr</a:t>
            </a:r>
            <a:r>
              <a:rPr lang="nb-NO" sz="1800"/>
              <a:t> som konsument har delegert API til</a:t>
            </a:r>
          </a:p>
          <a:p>
            <a:r>
              <a:rPr lang="nb-NO" sz="1800"/>
              <a:t>Første gang vil listen over integrasjoner være tom, så de må opprette en ny</a:t>
            </a:r>
          </a:p>
          <a:p>
            <a:r>
              <a:rPr lang="nb-NO" sz="1800"/>
              <a:t>Søk etter relevant </a:t>
            </a:r>
            <a:r>
              <a:rPr lang="nb-NO" sz="1800" err="1"/>
              <a:t>scope</a:t>
            </a:r>
            <a:r>
              <a:rPr lang="nb-NO" sz="1800"/>
              <a:t> og velg den</a:t>
            </a:r>
          </a:p>
          <a:p>
            <a:r>
              <a:rPr lang="nb-NO" sz="1800"/>
              <a:t>Scope vil allerede være valgt, men man må legge til en beskrivelse av integrasjonen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6BE5BB00-8D3C-C744-5DB6-36888F6C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056" y="1645920"/>
            <a:ext cx="5667023" cy="510032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15321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integrasjon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/>
              <a:t>Leverandør kommer til piloten og logger inn: </a:t>
            </a:r>
            <a:r>
              <a:rPr lang="nb-NO" sz="1800">
                <a:hlinkClick r:id="rId2"/>
              </a:rPr>
              <a:t>https://onboarding.test.maskinporten.no/</a:t>
            </a:r>
            <a:endParaRPr lang="nb-NO" sz="1800"/>
          </a:p>
          <a:p>
            <a:r>
              <a:rPr lang="nb-NO" sz="1800"/>
              <a:t>De må velge det </a:t>
            </a:r>
            <a:r>
              <a:rPr lang="nb-NO" sz="1800" err="1"/>
              <a:t>orgnr</a:t>
            </a:r>
            <a:r>
              <a:rPr lang="nb-NO" sz="1800"/>
              <a:t> som konsument har delegert API til</a:t>
            </a:r>
          </a:p>
          <a:p>
            <a:r>
              <a:rPr lang="nb-NO" sz="1800"/>
              <a:t>Første gang vil listen over integrasjoner være tom, så de må opprette en ny</a:t>
            </a:r>
          </a:p>
          <a:p>
            <a:r>
              <a:rPr lang="nb-NO" sz="1800"/>
              <a:t>Søk etter relevant </a:t>
            </a:r>
            <a:r>
              <a:rPr lang="nb-NO" sz="1800" err="1"/>
              <a:t>scope</a:t>
            </a:r>
            <a:r>
              <a:rPr lang="nb-NO" sz="1800"/>
              <a:t> og velg den</a:t>
            </a:r>
          </a:p>
          <a:p>
            <a:r>
              <a:rPr lang="nb-NO" sz="1800"/>
              <a:t>Scope vil allerede være valgt, men man må legge til en beskrivelse av integrasjonen</a:t>
            </a:r>
          </a:p>
          <a:p>
            <a:r>
              <a:rPr lang="nb-NO" sz="1800"/>
              <a:t>Vi skal så velge oppsett med manuelt opplasting av nøkler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3FFFADEA-6E93-1EEA-152C-990105CB7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1421384"/>
            <a:ext cx="5882640" cy="5294376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8998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nøkler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Dette er en veldig sårbare prosess og vurdering av risiko burde tas på størst alvor.</a:t>
            </a:r>
          </a:p>
          <a:p>
            <a:endParaRPr lang="nb-NO" sz="1800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07E3970-F076-C768-B4AD-F4D1E2C1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874" y="1554479"/>
            <a:ext cx="5998286" cy="5179331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394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nøkler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Dette er en veldig sårbare prosess og vurdering av risiko burde tas på størst alvor.</a:t>
            </a:r>
          </a:p>
          <a:p>
            <a:r>
              <a:rPr lang="nb-NO" sz="1800" dirty="0"/>
              <a:t>Nøkler burde opprettes lokalt eller av sikre kilder. Til test og for dette eksemplet så bruker jeg: </a:t>
            </a:r>
            <a:r>
              <a:rPr lang="nb-NO" sz="1800" dirty="0">
                <a:hlinkClick r:id="rId2"/>
              </a:rPr>
              <a:t>https://mkjwk.org/</a:t>
            </a:r>
            <a:endParaRPr lang="nb-NO" sz="1800" dirty="0"/>
          </a:p>
          <a:p>
            <a:endParaRPr lang="nb-NO" sz="1800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B07E3970-F076-C768-B4AD-F4D1E2C1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874" y="1554479"/>
            <a:ext cx="5998286" cy="5179331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7622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nøkler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Dette er en veldig sårbare prosess og vurdering av risiko burde tas på størst alvor.</a:t>
            </a:r>
          </a:p>
          <a:p>
            <a:r>
              <a:rPr lang="nb-NO" sz="1800" dirty="0"/>
              <a:t>Nøkler burde opprettes lokalt eller av sikre kilder. Til test og for dette eksemplet så bruker jeg: </a:t>
            </a:r>
            <a:r>
              <a:rPr lang="nb-NO" sz="1800" dirty="0">
                <a:hlinkClick r:id="rId2"/>
              </a:rPr>
              <a:t>https://mkjwk.org/</a:t>
            </a:r>
            <a:endParaRPr lang="nb-NO" sz="1800" dirty="0"/>
          </a:p>
          <a:p>
            <a:r>
              <a:rPr lang="nb-NO" sz="1800" dirty="0"/>
              <a:t>Bruk disse verdiene og trykk «</a:t>
            </a:r>
            <a:r>
              <a:rPr lang="nb-NO" sz="1800" dirty="0" err="1"/>
              <a:t>Generate</a:t>
            </a:r>
            <a:r>
              <a:rPr lang="nb-NO" sz="1800" dirty="0"/>
              <a:t>»:</a:t>
            </a:r>
          </a:p>
          <a:p>
            <a:pPr lvl="1"/>
            <a:r>
              <a:rPr lang="nb-NO" sz="1400" dirty="0"/>
              <a:t>Key </a:t>
            </a:r>
            <a:r>
              <a:rPr lang="nb-NO" sz="1400" dirty="0" err="1"/>
              <a:t>size</a:t>
            </a:r>
            <a:r>
              <a:rPr lang="nb-NO" sz="1400" dirty="0"/>
              <a:t>: </a:t>
            </a:r>
            <a:r>
              <a:rPr lang="nb-NO" sz="1400" dirty="0">
                <a:solidFill>
                  <a:srgbClr val="FF0000"/>
                </a:solidFill>
              </a:rPr>
              <a:t>2048</a:t>
            </a:r>
          </a:p>
          <a:p>
            <a:pPr lvl="1"/>
            <a:r>
              <a:rPr lang="nb-NO" sz="1400" dirty="0"/>
              <a:t>Key </a:t>
            </a:r>
            <a:r>
              <a:rPr lang="nb-NO" sz="1400" dirty="0" err="1"/>
              <a:t>use</a:t>
            </a:r>
            <a:r>
              <a:rPr lang="nb-NO" sz="1400" dirty="0"/>
              <a:t>: </a:t>
            </a:r>
            <a:r>
              <a:rPr lang="nb-NO" sz="1400" dirty="0" err="1">
                <a:solidFill>
                  <a:srgbClr val="FF0000"/>
                </a:solidFill>
              </a:rPr>
              <a:t>Signature</a:t>
            </a:r>
            <a:endParaRPr lang="nb-NO" sz="1400" dirty="0">
              <a:solidFill>
                <a:srgbClr val="FF0000"/>
              </a:solidFill>
            </a:endParaRPr>
          </a:p>
          <a:p>
            <a:pPr lvl="1"/>
            <a:r>
              <a:rPr lang="nb-NO" sz="1400" dirty="0" err="1"/>
              <a:t>Algorithm</a:t>
            </a:r>
            <a:r>
              <a:rPr lang="nb-NO" sz="1400" dirty="0"/>
              <a:t>: </a:t>
            </a:r>
            <a:r>
              <a:rPr lang="nb-NO" sz="1400" dirty="0">
                <a:solidFill>
                  <a:srgbClr val="FF0000"/>
                </a:solidFill>
              </a:rPr>
              <a:t>RS256</a:t>
            </a:r>
          </a:p>
          <a:p>
            <a:pPr lvl="1"/>
            <a:r>
              <a:rPr lang="nb-NO" sz="1400" dirty="0"/>
              <a:t>Key ID: </a:t>
            </a:r>
            <a:r>
              <a:rPr lang="nb-NO" sz="1400" dirty="0">
                <a:solidFill>
                  <a:srgbClr val="FF0000"/>
                </a:solidFill>
              </a:rPr>
              <a:t>SHA-256</a:t>
            </a:r>
          </a:p>
          <a:p>
            <a:pPr lvl="1"/>
            <a:r>
              <a:rPr lang="nb-NO" sz="1400" dirty="0"/>
              <a:t>Show X.509: </a:t>
            </a:r>
            <a:r>
              <a:rPr lang="nb-NO" sz="1400" dirty="0" err="1">
                <a:solidFill>
                  <a:srgbClr val="FF0000"/>
                </a:solidFill>
              </a:rPr>
              <a:t>Yes</a:t>
            </a:r>
            <a:endParaRPr lang="nb-NO" sz="1400" dirty="0">
              <a:solidFill>
                <a:srgbClr val="FF0000"/>
              </a:solidFill>
            </a:endParaRP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38DEEB97-BD98-56B5-CE6F-588DA431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60" y="2411462"/>
            <a:ext cx="5836920" cy="3964138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6188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nøkler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Dette er en veldig sårbare prosess og vurdering av risiko burde tas på størst alvor.</a:t>
            </a:r>
          </a:p>
          <a:p>
            <a:r>
              <a:rPr lang="nb-NO" sz="1800" dirty="0"/>
              <a:t>Nøkler burde opprettes lokalt eller av sikre kilder. Til test og for dette eksemplet så bruker jeg: </a:t>
            </a:r>
            <a:r>
              <a:rPr lang="nb-NO" sz="1800" dirty="0">
                <a:hlinkClick r:id="rId2"/>
              </a:rPr>
              <a:t>https://mkjwk.org/</a:t>
            </a:r>
            <a:endParaRPr lang="nb-NO" sz="1800" dirty="0"/>
          </a:p>
          <a:p>
            <a:r>
              <a:rPr lang="nb-NO" sz="1800" dirty="0"/>
              <a:t>Bruk disse verdiene og trykk «</a:t>
            </a:r>
            <a:r>
              <a:rPr lang="nb-NO" sz="1800" dirty="0" err="1"/>
              <a:t>Generate</a:t>
            </a:r>
            <a:r>
              <a:rPr lang="nb-NO" sz="1800" dirty="0"/>
              <a:t>»:</a:t>
            </a:r>
          </a:p>
          <a:p>
            <a:pPr lvl="1"/>
            <a:r>
              <a:rPr lang="nb-NO" sz="1400" dirty="0"/>
              <a:t>Key </a:t>
            </a:r>
            <a:r>
              <a:rPr lang="nb-NO" sz="1400" dirty="0" err="1"/>
              <a:t>size</a:t>
            </a:r>
            <a:r>
              <a:rPr lang="nb-NO" sz="1400" dirty="0"/>
              <a:t>: </a:t>
            </a:r>
            <a:r>
              <a:rPr lang="nb-NO" sz="1400" dirty="0">
                <a:solidFill>
                  <a:srgbClr val="FF0000"/>
                </a:solidFill>
              </a:rPr>
              <a:t>2048</a:t>
            </a:r>
          </a:p>
          <a:p>
            <a:pPr lvl="1"/>
            <a:r>
              <a:rPr lang="nb-NO" sz="1400" dirty="0"/>
              <a:t>Key </a:t>
            </a:r>
            <a:r>
              <a:rPr lang="nb-NO" sz="1400" dirty="0" err="1"/>
              <a:t>use</a:t>
            </a:r>
            <a:r>
              <a:rPr lang="nb-NO" sz="1400" dirty="0"/>
              <a:t>: </a:t>
            </a:r>
            <a:r>
              <a:rPr lang="nb-NO" sz="1400" dirty="0" err="1">
                <a:solidFill>
                  <a:srgbClr val="FF0000"/>
                </a:solidFill>
              </a:rPr>
              <a:t>Signature</a:t>
            </a:r>
            <a:endParaRPr lang="nb-NO" sz="1400" dirty="0">
              <a:solidFill>
                <a:srgbClr val="FF0000"/>
              </a:solidFill>
            </a:endParaRPr>
          </a:p>
          <a:p>
            <a:pPr lvl="1"/>
            <a:r>
              <a:rPr lang="nb-NO" sz="1400" dirty="0" err="1"/>
              <a:t>Algorithm</a:t>
            </a:r>
            <a:r>
              <a:rPr lang="nb-NO" sz="1400" dirty="0"/>
              <a:t>: </a:t>
            </a:r>
            <a:r>
              <a:rPr lang="nb-NO" sz="1400" dirty="0">
                <a:solidFill>
                  <a:srgbClr val="FF0000"/>
                </a:solidFill>
              </a:rPr>
              <a:t>RS256</a:t>
            </a:r>
          </a:p>
          <a:p>
            <a:pPr lvl="1"/>
            <a:r>
              <a:rPr lang="nb-NO" sz="1400" dirty="0"/>
              <a:t>Key ID: </a:t>
            </a:r>
            <a:r>
              <a:rPr lang="nb-NO" sz="1400" dirty="0">
                <a:solidFill>
                  <a:srgbClr val="FF0000"/>
                </a:solidFill>
              </a:rPr>
              <a:t>SHA-256</a:t>
            </a:r>
          </a:p>
          <a:p>
            <a:pPr lvl="1"/>
            <a:r>
              <a:rPr lang="nb-NO" sz="1400" dirty="0"/>
              <a:t>Show X.509: </a:t>
            </a:r>
            <a:r>
              <a:rPr lang="nb-NO" sz="1400" dirty="0" err="1">
                <a:solidFill>
                  <a:srgbClr val="FF0000"/>
                </a:solidFill>
              </a:rPr>
              <a:t>Yes</a:t>
            </a:r>
            <a:endParaRPr lang="nb-NO" sz="1400" dirty="0">
              <a:solidFill>
                <a:srgbClr val="FF0000"/>
              </a:solidFill>
            </a:endParaRPr>
          </a:p>
          <a:p>
            <a:r>
              <a:rPr lang="nb-NO" sz="1800" dirty="0"/>
              <a:t>Da vil man få generert private og </a:t>
            </a:r>
            <a:r>
              <a:rPr lang="nb-NO" sz="1800" dirty="0" err="1"/>
              <a:t>public</a:t>
            </a:r>
            <a:r>
              <a:rPr lang="nb-NO" sz="1800" dirty="0"/>
              <a:t> </a:t>
            </a:r>
            <a:r>
              <a:rPr lang="nb-NO" sz="1800" dirty="0" err="1"/>
              <a:t>key</a:t>
            </a:r>
            <a:r>
              <a:rPr lang="nb-NO" sz="1800" dirty="0"/>
              <a:t> som man kan bruke i test</a:t>
            </a:r>
          </a:p>
          <a:p>
            <a:endParaRPr lang="nb-NO" sz="1800" dirty="0">
              <a:solidFill>
                <a:srgbClr val="FF0000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AD999E4-5C07-A66A-65EC-851EA09C4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314" y="812754"/>
            <a:ext cx="5582446" cy="591142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8835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e 4">
            <a:extLst>
              <a:ext uri="{FF2B5EF4-FFF2-40B4-BE49-F238E27FC236}">
                <a16:creationId xmlns:a16="http://schemas.microsoft.com/office/drawing/2014/main" id="{43F15A63-589D-5C8E-FCBA-52E0289DB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314" y="812754"/>
            <a:ext cx="5582446" cy="5911420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nøkler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Dette er en veldig sårbare prosess og vurdering av risiko burde tas på størst alvor.</a:t>
            </a:r>
          </a:p>
          <a:p>
            <a:r>
              <a:rPr lang="nb-NO" sz="1800" dirty="0"/>
              <a:t>Nøkler burde opprettes lokalt eller av sikre kilder. Til test og for dette eksemplet så bruker jeg: </a:t>
            </a:r>
            <a:r>
              <a:rPr lang="nb-NO" sz="1800" dirty="0">
                <a:hlinkClick r:id="rId3"/>
              </a:rPr>
              <a:t>https://mkjwk.org/</a:t>
            </a:r>
            <a:endParaRPr lang="nb-NO" sz="1800" dirty="0"/>
          </a:p>
          <a:p>
            <a:r>
              <a:rPr lang="nb-NO" sz="1800" dirty="0"/>
              <a:t>Bruk disse verdiene og trykk «</a:t>
            </a:r>
            <a:r>
              <a:rPr lang="nb-NO" sz="1800" dirty="0" err="1"/>
              <a:t>Generate</a:t>
            </a:r>
            <a:r>
              <a:rPr lang="nb-NO" sz="1800" dirty="0"/>
              <a:t>»:</a:t>
            </a:r>
          </a:p>
          <a:p>
            <a:pPr lvl="1"/>
            <a:r>
              <a:rPr lang="nb-NO" sz="1400" dirty="0"/>
              <a:t>Key </a:t>
            </a:r>
            <a:r>
              <a:rPr lang="nb-NO" sz="1400" dirty="0" err="1"/>
              <a:t>size</a:t>
            </a:r>
            <a:r>
              <a:rPr lang="nb-NO" sz="1400" dirty="0"/>
              <a:t>: </a:t>
            </a:r>
            <a:r>
              <a:rPr lang="nb-NO" sz="1400" dirty="0">
                <a:solidFill>
                  <a:srgbClr val="FF0000"/>
                </a:solidFill>
              </a:rPr>
              <a:t>2048</a:t>
            </a:r>
          </a:p>
          <a:p>
            <a:pPr lvl="1"/>
            <a:r>
              <a:rPr lang="nb-NO" sz="1400" dirty="0"/>
              <a:t>Key </a:t>
            </a:r>
            <a:r>
              <a:rPr lang="nb-NO" sz="1400" dirty="0" err="1"/>
              <a:t>use</a:t>
            </a:r>
            <a:r>
              <a:rPr lang="nb-NO" sz="1400" dirty="0"/>
              <a:t>: </a:t>
            </a:r>
            <a:r>
              <a:rPr lang="nb-NO" sz="1400" dirty="0" err="1">
                <a:solidFill>
                  <a:srgbClr val="FF0000"/>
                </a:solidFill>
              </a:rPr>
              <a:t>Signature</a:t>
            </a:r>
            <a:endParaRPr lang="nb-NO" sz="1400" dirty="0">
              <a:solidFill>
                <a:srgbClr val="FF0000"/>
              </a:solidFill>
            </a:endParaRPr>
          </a:p>
          <a:p>
            <a:pPr lvl="1"/>
            <a:r>
              <a:rPr lang="nb-NO" sz="1400" dirty="0" err="1"/>
              <a:t>Algorithm</a:t>
            </a:r>
            <a:r>
              <a:rPr lang="nb-NO" sz="1400" dirty="0"/>
              <a:t>: </a:t>
            </a:r>
            <a:r>
              <a:rPr lang="nb-NO" sz="1400" dirty="0">
                <a:solidFill>
                  <a:srgbClr val="FF0000"/>
                </a:solidFill>
              </a:rPr>
              <a:t>RS256</a:t>
            </a:r>
          </a:p>
          <a:p>
            <a:pPr lvl="1"/>
            <a:r>
              <a:rPr lang="nb-NO" sz="1400" dirty="0"/>
              <a:t>Key ID: </a:t>
            </a:r>
            <a:r>
              <a:rPr lang="nb-NO" sz="1400" dirty="0">
                <a:solidFill>
                  <a:srgbClr val="FF0000"/>
                </a:solidFill>
              </a:rPr>
              <a:t>SHA-256</a:t>
            </a:r>
          </a:p>
          <a:p>
            <a:pPr lvl="1"/>
            <a:r>
              <a:rPr lang="nb-NO" sz="1400" dirty="0"/>
              <a:t>Show X.509: </a:t>
            </a:r>
            <a:r>
              <a:rPr lang="nb-NO" sz="1400" dirty="0" err="1">
                <a:solidFill>
                  <a:srgbClr val="FF0000"/>
                </a:solidFill>
              </a:rPr>
              <a:t>Yes</a:t>
            </a:r>
            <a:endParaRPr lang="nb-NO" sz="1400" dirty="0">
              <a:solidFill>
                <a:srgbClr val="FF0000"/>
              </a:solidFill>
            </a:endParaRPr>
          </a:p>
          <a:p>
            <a:r>
              <a:rPr lang="nb-NO" sz="1800" dirty="0"/>
              <a:t>Da vil man få generert private og </a:t>
            </a:r>
            <a:r>
              <a:rPr lang="nb-NO" sz="1800" dirty="0" err="1"/>
              <a:t>public</a:t>
            </a:r>
            <a:r>
              <a:rPr lang="nb-NO" sz="1800" dirty="0"/>
              <a:t> </a:t>
            </a:r>
            <a:r>
              <a:rPr lang="nb-NO" sz="1800" dirty="0" err="1"/>
              <a:t>key</a:t>
            </a:r>
            <a:r>
              <a:rPr lang="nb-NO" sz="1800" dirty="0"/>
              <a:t> som man kan bruke i test</a:t>
            </a:r>
          </a:p>
          <a:p>
            <a:r>
              <a:rPr lang="nb-NO" sz="1800" dirty="0"/>
              <a:t>Vi er interessert i </a:t>
            </a:r>
            <a:r>
              <a:rPr lang="nb-NO" sz="1800" dirty="0" err="1"/>
              <a:t>public</a:t>
            </a:r>
            <a:r>
              <a:rPr lang="nb-NO" sz="1800" dirty="0"/>
              <a:t> og private </a:t>
            </a:r>
            <a:r>
              <a:rPr lang="nb-NO" sz="1800" dirty="0" err="1"/>
              <a:t>key</a:t>
            </a:r>
            <a:r>
              <a:rPr lang="nb-NO" sz="1800" dirty="0"/>
              <a:t> i X.509 PEM format</a:t>
            </a:r>
          </a:p>
        </p:txBody>
      </p:sp>
    </p:spTree>
    <p:extLst>
      <p:ext uri="{BB962C8B-B14F-4D97-AF65-F5344CB8AC3E}">
        <p14:creationId xmlns:p14="http://schemas.microsoft.com/office/powerpoint/2010/main" val="2939116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integrasjon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Vi limer inn </a:t>
            </a:r>
            <a:r>
              <a:rPr lang="nb-NO" sz="1800" dirty="0" err="1"/>
              <a:t>public</a:t>
            </a:r>
            <a:r>
              <a:rPr lang="nb-NO" sz="1800" dirty="0"/>
              <a:t> </a:t>
            </a:r>
            <a:r>
              <a:rPr lang="nb-NO" sz="1800" dirty="0" err="1"/>
              <a:t>key</a:t>
            </a:r>
            <a:r>
              <a:rPr lang="nb-NO" sz="1800" dirty="0"/>
              <a:t>, aksepterer vilkår og oppretter integrasjon</a:t>
            </a:r>
          </a:p>
          <a:p>
            <a:endParaRPr lang="nb-NO" sz="1800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C9BBAC0-6A61-5186-5E60-9AFEF483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40" y="1609052"/>
            <a:ext cx="5709919" cy="513077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7075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/>
              <a:t>Leverandør: Opprette integrasjon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Vi limer inn </a:t>
            </a:r>
            <a:r>
              <a:rPr lang="nb-NO" sz="1800" dirty="0" err="1"/>
              <a:t>public</a:t>
            </a:r>
            <a:r>
              <a:rPr lang="nb-NO" sz="1800" dirty="0"/>
              <a:t> </a:t>
            </a:r>
            <a:r>
              <a:rPr lang="nb-NO" sz="1800" dirty="0" err="1"/>
              <a:t>key</a:t>
            </a:r>
            <a:r>
              <a:rPr lang="nb-NO" sz="1800" dirty="0"/>
              <a:t>, aksepterer vilkår og oppretter integrasjon</a:t>
            </a:r>
          </a:p>
          <a:p>
            <a:r>
              <a:rPr lang="nb-NO" sz="1800" dirty="0"/>
              <a:t>Nå har vi opprettet en integrasjon</a:t>
            </a:r>
          </a:p>
          <a:p>
            <a:pPr lvl="1"/>
            <a:r>
              <a:rPr lang="nb-NO" sz="1400" dirty="0"/>
              <a:t>Vi ser hvilken </a:t>
            </a:r>
            <a:r>
              <a:rPr lang="nb-NO" sz="1400" dirty="0" err="1"/>
              <a:t>scope</a:t>
            </a:r>
            <a:r>
              <a:rPr lang="nb-NO" sz="1400" dirty="0"/>
              <a:t> den går mot og beskrivelsen vi ga den tidligere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53B7369-E468-5384-821E-DB902268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720" y="2580355"/>
            <a:ext cx="5775960" cy="4135605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098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948F359-36AC-C821-2999-3DEC31AC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Teste integrasjon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CB3AB4EE-1E41-2418-E6D1-682C8C7AD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Vi skal teste integrasjon og se at den fungerer som den skal</a:t>
            </a:r>
          </a:p>
          <a:p>
            <a:r>
              <a:rPr lang="nb-NO"/>
              <a:t>Vi skal kalle på maskinporten med:</a:t>
            </a:r>
          </a:p>
          <a:p>
            <a:pPr lvl="1"/>
            <a:r>
              <a:rPr lang="nb-NO"/>
              <a:t>Data fra integrasjon vi opprettet</a:t>
            </a:r>
          </a:p>
          <a:p>
            <a:pPr lvl="1"/>
            <a:r>
              <a:rPr lang="nb-NO"/>
              <a:t>Private </a:t>
            </a:r>
            <a:r>
              <a:rPr lang="nb-NO" err="1"/>
              <a:t>key</a:t>
            </a:r>
            <a:r>
              <a:rPr lang="nb-NO"/>
              <a:t> som samsvarer med </a:t>
            </a:r>
            <a:r>
              <a:rPr lang="nb-NO" err="1"/>
              <a:t>public</a:t>
            </a:r>
            <a:r>
              <a:rPr lang="nb-NO"/>
              <a:t> </a:t>
            </a:r>
            <a:r>
              <a:rPr lang="nb-NO" err="1"/>
              <a:t>key</a:t>
            </a:r>
            <a:r>
              <a:rPr lang="nb-NO"/>
              <a:t> i integrasjonen</a:t>
            </a:r>
          </a:p>
          <a:p>
            <a:pPr lvl="1"/>
            <a:r>
              <a:rPr lang="nb-NO" err="1"/>
              <a:t>Orgnr</a:t>
            </a:r>
            <a:r>
              <a:rPr lang="nb-NO"/>
              <a:t> til den vi skal representere</a:t>
            </a:r>
          </a:p>
          <a:p>
            <a:r>
              <a:rPr lang="nb-NO"/>
              <a:t>Som </a:t>
            </a:r>
            <a:r>
              <a:rPr lang="nb-NO" err="1"/>
              <a:t>response</a:t>
            </a:r>
            <a:r>
              <a:rPr lang="nb-NO"/>
              <a:t> skal vi få et </a:t>
            </a:r>
            <a:r>
              <a:rPr lang="nb-NO" err="1"/>
              <a:t>gydlig</a:t>
            </a:r>
            <a:r>
              <a:rPr lang="nb-NO"/>
              <a:t> token fra maskinporten som vi skal bruke videre mot </a:t>
            </a:r>
            <a:r>
              <a:rPr lang="nb-NO" err="1"/>
              <a:t>APIet</a:t>
            </a:r>
            <a:r>
              <a:rPr lang="nb-NO"/>
              <a:t> til NAV</a:t>
            </a:r>
          </a:p>
        </p:txBody>
      </p:sp>
    </p:spTree>
    <p:extLst>
      <p:ext uri="{BB962C8B-B14F-4D97-AF65-F5344CB8AC3E}">
        <p14:creationId xmlns:p14="http://schemas.microsoft.com/office/powerpoint/2010/main" val="400543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65319B-4E64-B887-5D98-7F03DF68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A65A99-38AB-ECEF-64B6-88716B7A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0708" cy="4351338"/>
          </a:xfrm>
        </p:spPr>
        <p:txBody>
          <a:bodyPr/>
          <a:lstStyle/>
          <a:p>
            <a:r>
              <a:rPr lang="nb-NO" dirty="0">
                <a:latin typeface="Arial"/>
                <a:cs typeface="Arial"/>
              </a:rPr>
              <a:t>NAV oppretter API og tillater tilgang via maskinporten</a:t>
            </a:r>
            <a:endParaRPr lang="nb-NO" dirty="0"/>
          </a:p>
          <a:p>
            <a:r>
              <a:rPr lang="nb-NO" dirty="0"/>
              <a:t>Konsumenter lager integrasjon i maskinporten for å kunne bruke dette API til seg selv</a:t>
            </a:r>
          </a:p>
          <a:p>
            <a:pPr lvl="1"/>
            <a:r>
              <a:rPr lang="nb-NO" dirty="0"/>
              <a:t>Enten ved hjelp av nøkler</a:t>
            </a:r>
          </a:p>
          <a:p>
            <a:pPr lvl="1"/>
            <a:r>
              <a:rPr lang="nb-NO" dirty="0"/>
              <a:t>Eller deres virksomhetssertifikat</a:t>
            </a:r>
          </a:p>
          <a:p>
            <a:r>
              <a:rPr lang="nb-NO" dirty="0"/>
              <a:t>Så kan de kalle på NAV API</a:t>
            </a:r>
          </a:p>
        </p:txBody>
      </p:sp>
      <p:pic>
        <p:nvPicPr>
          <p:cNvPr id="18" name="Grafikk 17" descr="Synkroniserer sky kontur">
            <a:extLst>
              <a:ext uri="{FF2B5EF4-FFF2-40B4-BE49-F238E27FC236}">
                <a16:creationId xmlns:a16="http://schemas.microsoft.com/office/drawing/2014/main" id="{E715C9F1-A9E0-8618-D396-9D3582E0F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6650" y="3550102"/>
            <a:ext cx="914400" cy="9144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EDA1B330-6288-C856-691A-DAD51673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6649" y="2095091"/>
            <a:ext cx="914400" cy="914400"/>
          </a:xfrm>
          <a:prstGeom prst="rect">
            <a:avLst/>
          </a:prstGeom>
        </p:spPr>
      </p:pic>
      <p:pic>
        <p:nvPicPr>
          <p:cNvPr id="37" name="Grafikk 36" descr="Ett tannhjul kontur">
            <a:extLst>
              <a:ext uri="{FF2B5EF4-FFF2-40B4-BE49-F238E27FC236}">
                <a16:creationId xmlns:a16="http://schemas.microsoft.com/office/drawing/2014/main" id="{F80F2EC9-88E4-1542-B850-982815F6F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6650" y="4886954"/>
            <a:ext cx="914400" cy="914400"/>
          </a:xfrm>
          <a:prstGeom prst="rect">
            <a:avLst/>
          </a:prstGeom>
        </p:spPr>
      </p:pic>
      <p:cxnSp>
        <p:nvCxnSpPr>
          <p:cNvPr id="38" name="Rett pilkobling 3">
            <a:extLst>
              <a:ext uri="{FF2B5EF4-FFF2-40B4-BE49-F238E27FC236}">
                <a16:creationId xmlns:a16="http://schemas.microsoft.com/office/drawing/2014/main" id="{DC8DC3D1-A808-84F9-7E38-E044568D1BB0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7103850" y="4362998"/>
            <a:ext cx="0" cy="5239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kstSylinder 47">
            <a:extLst>
              <a:ext uri="{FF2B5EF4-FFF2-40B4-BE49-F238E27FC236}">
                <a16:creationId xmlns:a16="http://schemas.microsoft.com/office/drawing/2014/main" id="{407D7D06-42CD-216F-1295-4C0383303EC4}"/>
              </a:ext>
            </a:extLst>
          </p:cNvPr>
          <p:cNvSpPr txBox="1"/>
          <p:nvPr/>
        </p:nvSpPr>
        <p:spPr>
          <a:xfrm>
            <a:off x="6329086" y="580105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Maskinporten</a:t>
            </a:r>
          </a:p>
        </p:txBody>
      </p:sp>
      <p:pic>
        <p:nvPicPr>
          <p:cNvPr id="12" name="Grafikk 11" descr="Internett kontur">
            <a:extLst>
              <a:ext uri="{FF2B5EF4-FFF2-40B4-BE49-F238E27FC236}">
                <a16:creationId xmlns:a16="http://schemas.microsoft.com/office/drawing/2014/main" id="{1092EEE7-141C-FA88-0D22-9C8F3F0E9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2680" y="3544094"/>
            <a:ext cx="914400" cy="914400"/>
          </a:xfrm>
          <a:prstGeom prst="rect">
            <a:avLst/>
          </a:prstGeom>
        </p:spPr>
      </p:pic>
      <p:pic>
        <p:nvPicPr>
          <p:cNvPr id="13" name="Grafikk 12" descr="Bank kontur">
            <a:extLst>
              <a:ext uri="{FF2B5EF4-FFF2-40B4-BE49-F238E27FC236}">
                <a16:creationId xmlns:a16="http://schemas.microsoft.com/office/drawing/2014/main" id="{D44BF347-1F36-EB7E-79AB-8C89B92DD5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680" y="2019418"/>
            <a:ext cx="914400" cy="914400"/>
          </a:xfrm>
          <a:prstGeom prst="rect">
            <a:avLst/>
          </a:prstGeom>
        </p:spPr>
      </p:pic>
      <p:sp>
        <p:nvSpPr>
          <p:cNvPr id="14" name="TekstSylinder 13">
            <a:extLst>
              <a:ext uri="{FF2B5EF4-FFF2-40B4-BE49-F238E27FC236}">
                <a16:creationId xmlns:a16="http://schemas.microsoft.com/office/drawing/2014/main" id="{CC7D2393-1233-7286-CA8E-6F049BF8ECD5}"/>
              </a:ext>
            </a:extLst>
          </p:cNvPr>
          <p:cNvSpPr txBox="1"/>
          <p:nvPr/>
        </p:nvSpPr>
        <p:spPr>
          <a:xfrm>
            <a:off x="10642680" y="2840670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Baker AS</a:t>
            </a:r>
          </a:p>
        </p:txBody>
      </p:sp>
      <p:cxnSp>
        <p:nvCxnSpPr>
          <p:cNvPr id="21" name="Rett pilkobling 13">
            <a:extLst>
              <a:ext uri="{FF2B5EF4-FFF2-40B4-BE49-F238E27FC236}">
                <a16:creationId xmlns:a16="http://schemas.microsoft.com/office/drawing/2014/main" id="{040565F7-4AA0-1DBD-623A-256683C3EEEB}"/>
              </a:ext>
            </a:extLst>
          </p:cNvPr>
          <p:cNvCxnSpPr>
            <a:cxnSpLocks/>
          </p:cNvCxnSpPr>
          <p:nvPr/>
        </p:nvCxnSpPr>
        <p:spPr>
          <a:xfrm flipH="1">
            <a:off x="7607818" y="4060283"/>
            <a:ext cx="30348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F3F8C010-1463-A1F5-0653-2E6A2781BF23}"/>
              </a:ext>
            </a:extLst>
          </p:cNvPr>
          <p:cNvSpPr txBox="1"/>
          <p:nvPr/>
        </p:nvSpPr>
        <p:spPr>
          <a:xfrm>
            <a:off x="10473683" y="1729419"/>
            <a:ext cx="125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Konsument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D8E8D63C-D1BB-BC7D-095F-BFB6EAADBF97}"/>
              </a:ext>
            </a:extLst>
          </p:cNvPr>
          <p:cNvSpPr txBox="1"/>
          <p:nvPr/>
        </p:nvSpPr>
        <p:spPr>
          <a:xfrm>
            <a:off x="6856826" y="333588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API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012E094A-1B21-EE21-74B4-A81272C0030B}"/>
              </a:ext>
            </a:extLst>
          </p:cNvPr>
          <p:cNvSpPr txBox="1"/>
          <p:nvPr/>
        </p:nvSpPr>
        <p:spPr>
          <a:xfrm>
            <a:off x="10674315" y="3359428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System</a:t>
            </a:r>
          </a:p>
        </p:txBody>
      </p:sp>
      <p:cxnSp>
        <p:nvCxnSpPr>
          <p:cNvPr id="6" name="Rett pilkobling 3">
            <a:extLst>
              <a:ext uri="{FF2B5EF4-FFF2-40B4-BE49-F238E27FC236}">
                <a16:creationId xmlns:a16="http://schemas.microsoft.com/office/drawing/2014/main" id="{4C878FDF-E765-101A-6323-3049FFDDBA9F}"/>
              </a:ext>
            </a:extLst>
          </p:cNvPr>
          <p:cNvCxnSpPr>
            <a:cxnSpLocks/>
          </p:cNvCxnSpPr>
          <p:nvPr/>
        </p:nvCxnSpPr>
        <p:spPr>
          <a:xfrm flipV="1">
            <a:off x="7433953" y="4275117"/>
            <a:ext cx="3526972" cy="97377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93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2400"/>
            <a:ext cx="5618442" cy="1072080"/>
          </a:xfrm>
        </p:spPr>
        <p:txBody>
          <a:bodyPr>
            <a:normAutofit/>
          </a:bodyPr>
          <a:lstStyle/>
          <a:p>
            <a:r>
              <a:rPr lang="nb-NO" dirty="0"/>
              <a:t>Teste integrasjon: Postman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Men lager en ny POST-</a:t>
            </a:r>
            <a:r>
              <a:rPr lang="nb-NO" sz="1800" dirty="0" err="1"/>
              <a:t>request</a:t>
            </a:r>
            <a:r>
              <a:rPr lang="nb-NO" sz="1800" dirty="0"/>
              <a:t> i Postman og kaller på maskinporten sin url for å hente token</a:t>
            </a:r>
          </a:p>
          <a:p>
            <a:pPr lvl="1"/>
            <a:r>
              <a:rPr lang="nb-NO" sz="1400" dirty="0">
                <a:hlinkClick r:id="rId2"/>
              </a:rPr>
              <a:t>https://test.maskinporten.no/token</a:t>
            </a:r>
            <a:endParaRPr lang="nb-NO" sz="1400" dirty="0"/>
          </a:p>
          <a:p>
            <a:r>
              <a:rPr lang="nb-NO" sz="1800" dirty="0"/>
              <a:t>Man må opprette og sende med en </a:t>
            </a:r>
            <a:r>
              <a:rPr lang="nb-NO" sz="1800" dirty="0" err="1"/>
              <a:t>Json</a:t>
            </a:r>
            <a:r>
              <a:rPr lang="nb-NO" sz="1800" dirty="0"/>
              <a:t> Web Token (JWT) med gyldig </a:t>
            </a:r>
            <a:r>
              <a:rPr lang="nb-NO" sz="1800" dirty="0" err="1"/>
              <a:t>claims</a:t>
            </a:r>
            <a:r>
              <a:rPr lang="nb-NO" sz="1800" dirty="0"/>
              <a:t> og som er signert med private </a:t>
            </a:r>
            <a:r>
              <a:rPr lang="nb-NO" sz="1800" dirty="0" err="1"/>
              <a:t>key</a:t>
            </a:r>
            <a:endParaRPr lang="nb-NO" sz="1800" dirty="0"/>
          </a:p>
          <a:p>
            <a:pPr lvl="1"/>
            <a:r>
              <a:rPr lang="nb-NO" sz="1400" dirty="0"/>
              <a:t>Dette gjør man i «</a:t>
            </a:r>
            <a:r>
              <a:rPr lang="nb-NO" sz="1400" dirty="0">
                <a:solidFill>
                  <a:srgbClr val="FF0000"/>
                </a:solidFill>
              </a:rPr>
              <a:t>Pre-</a:t>
            </a:r>
            <a:r>
              <a:rPr lang="nb-NO" sz="1400" dirty="0" err="1">
                <a:solidFill>
                  <a:srgbClr val="FF0000"/>
                </a:solidFill>
              </a:rPr>
              <a:t>request</a:t>
            </a:r>
            <a:r>
              <a:rPr lang="nb-NO" sz="1400" dirty="0">
                <a:solidFill>
                  <a:srgbClr val="FF0000"/>
                </a:solidFill>
              </a:rPr>
              <a:t> Script</a:t>
            </a:r>
            <a:r>
              <a:rPr lang="nb-NO" sz="1400" dirty="0"/>
              <a:t>» i Postman</a:t>
            </a:r>
          </a:p>
          <a:p>
            <a:r>
              <a:rPr lang="nb-NO" sz="1800" dirty="0"/>
              <a:t>Body på POST-</a:t>
            </a:r>
            <a:r>
              <a:rPr lang="nb-NO" sz="1800" dirty="0" err="1"/>
              <a:t>request</a:t>
            </a:r>
            <a:r>
              <a:rPr lang="nb-NO" sz="1800" dirty="0"/>
              <a:t> skal inneholde</a:t>
            </a:r>
          </a:p>
          <a:p>
            <a:pPr lvl="1"/>
            <a:r>
              <a:rPr lang="nb-NO" sz="1400" dirty="0"/>
              <a:t>x-</a:t>
            </a:r>
            <a:r>
              <a:rPr lang="nb-NO" sz="1400" dirty="0" err="1"/>
              <a:t>www</a:t>
            </a:r>
            <a:r>
              <a:rPr lang="nb-NO" sz="1400" dirty="0"/>
              <a:t>-form-</a:t>
            </a:r>
            <a:r>
              <a:rPr lang="nb-NO" sz="1400" dirty="0" err="1"/>
              <a:t>urlencoded</a:t>
            </a:r>
            <a:endParaRPr lang="nb-NO" sz="1400" dirty="0"/>
          </a:p>
          <a:p>
            <a:pPr lvl="1"/>
            <a:r>
              <a:rPr lang="nb-NO" sz="1400" dirty="0" err="1"/>
              <a:t>grant_type</a:t>
            </a:r>
            <a:r>
              <a:rPr lang="nb-NO" sz="1400" dirty="0"/>
              <a:t>: </a:t>
            </a:r>
            <a:r>
              <a:rPr lang="nb-NO" sz="1400" dirty="0" err="1"/>
              <a:t>urn:ietf:params:oauth:grant-type:jwt-bearer</a:t>
            </a:r>
            <a:endParaRPr lang="nb-NO" sz="1400" dirty="0"/>
          </a:p>
          <a:p>
            <a:pPr lvl="1"/>
            <a:r>
              <a:rPr lang="nb-NO" sz="1400" dirty="0" err="1"/>
              <a:t>Assertion</a:t>
            </a:r>
            <a:r>
              <a:rPr lang="nb-NO" sz="1400" dirty="0"/>
              <a:t>: &lt;den signerte JWT&gt;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18499AE-A0E3-CC78-5EC0-1F74B3FD0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885" y="886479"/>
            <a:ext cx="5931905" cy="5489121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2837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 dirty="0"/>
              <a:t>Postman: Opprette ny POST-</a:t>
            </a:r>
            <a:r>
              <a:rPr lang="nb-NO" dirty="0" err="1"/>
              <a:t>request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Opprett nytt HTTP </a:t>
            </a:r>
            <a:r>
              <a:rPr lang="nb-NO" sz="1800" dirty="0" err="1"/>
              <a:t>request</a:t>
            </a:r>
            <a:r>
              <a:rPr lang="nb-NO" sz="1800" dirty="0"/>
              <a:t> og velg POST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32251ED2-9F69-698E-483A-3659BF40E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6" y="1825625"/>
            <a:ext cx="5712619" cy="168851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726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D7FE8ECB-BE4A-8057-ED1E-565AFB0CF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85" y="1825625"/>
            <a:ext cx="5712619" cy="216919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 dirty="0"/>
              <a:t>Postman: Opprette ny POST-</a:t>
            </a:r>
            <a:r>
              <a:rPr lang="nb-NO" dirty="0" err="1"/>
              <a:t>request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Opprett nytt HTTP </a:t>
            </a:r>
            <a:r>
              <a:rPr lang="nb-NO" sz="1800" dirty="0" err="1"/>
              <a:t>request</a:t>
            </a:r>
            <a:r>
              <a:rPr lang="nb-NO" sz="1800" dirty="0"/>
              <a:t> og velg POST</a:t>
            </a:r>
          </a:p>
          <a:p>
            <a:r>
              <a:rPr lang="nb-NO" sz="1800" dirty="0"/>
              <a:t>Legg til URL og Body</a:t>
            </a:r>
          </a:p>
        </p:txBody>
      </p:sp>
    </p:spTree>
    <p:extLst>
      <p:ext uri="{BB962C8B-B14F-4D97-AF65-F5344CB8AC3E}">
        <p14:creationId xmlns:p14="http://schemas.microsoft.com/office/powerpoint/2010/main" val="1743210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9ABA1E34-15DA-04AB-7788-F4795BF7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876" y="1319250"/>
            <a:ext cx="5869060" cy="543200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 dirty="0"/>
              <a:t>Postman: Opprette ny POST-</a:t>
            </a:r>
            <a:r>
              <a:rPr lang="nb-NO" dirty="0" err="1"/>
              <a:t>request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Opprett nytt HTTP </a:t>
            </a:r>
            <a:r>
              <a:rPr lang="nb-NO" sz="1800" dirty="0" err="1"/>
              <a:t>request</a:t>
            </a:r>
            <a:r>
              <a:rPr lang="nb-NO" sz="1800" dirty="0"/>
              <a:t> og velg POST</a:t>
            </a:r>
          </a:p>
          <a:p>
            <a:r>
              <a:rPr lang="nb-NO" sz="1800" dirty="0"/>
              <a:t>Legg til URL og Body</a:t>
            </a:r>
          </a:p>
          <a:p>
            <a:r>
              <a:rPr lang="nb-NO" sz="1800" dirty="0"/>
              <a:t>Legg til «Pre-</a:t>
            </a:r>
            <a:r>
              <a:rPr lang="nb-NO" sz="1800" dirty="0" err="1"/>
              <a:t>request</a:t>
            </a:r>
            <a:r>
              <a:rPr lang="nb-NO" sz="1800" dirty="0"/>
              <a:t> Script»</a:t>
            </a:r>
          </a:p>
        </p:txBody>
      </p:sp>
    </p:spTree>
    <p:extLst>
      <p:ext uri="{BB962C8B-B14F-4D97-AF65-F5344CB8AC3E}">
        <p14:creationId xmlns:p14="http://schemas.microsoft.com/office/powerpoint/2010/main" val="13398351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0C6140B9-4E0C-CB59-9D0A-A5C849536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874" y="1319249"/>
            <a:ext cx="5869062" cy="543200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 dirty="0"/>
              <a:t>Postman: Opprette ny POST-</a:t>
            </a:r>
            <a:r>
              <a:rPr lang="nb-NO" dirty="0" err="1"/>
              <a:t>request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Opprett nytt HTTP </a:t>
            </a:r>
            <a:r>
              <a:rPr lang="nb-NO" sz="1800" dirty="0" err="1"/>
              <a:t>request</a:t>
            </a:r>
            <a:r>
              <a:rPr lang="nb-NO" sz="1800" dirty="0"/>
              <a:t> og velg POST</a:t>
            </a:r>
          </a:p>
          <a:p>
            <a:r>
              <a:rPr lang="nb-NO" sz="1800" dirty="0"/>
              <a:t>Legg til URL og Body</a:t>
            </a:r>
          </a:p>
          <a:p>
            <a:r>
              <a:rPr lang="nb-NO" sz="1800" dirty="0"/>
              <a:t>Legg til «Pre-</a:t>
            </a:r>
            <a:r>
              <a:rPr lang="nb-NO" sz="1800" dirty="0" err="1"/>
              <a:t>request</a:t>
            </a:r>
            <a:r>
              <a:rPr lang="nb-NO" sz="1800" dirty="0"/>
              <a:t> Script»</a:t>
            </a:r>
          </a:p>
          <a:p>
            <a:pPr lvl="1"/>
            <a:r>
              <a:rPr lang="nb-NO" sz="1400" dirty="0"/>
              <a:t>Opprette JWT</a:t>
            </a:r>
          </a:p>
        </p:txBody>
      </p:sp>
    </p:spTree>
    <p:extLst>
      <p:ext uri="{BB962C8B-B14F-4D97-AF65-F5344CB8AC3E}">
        <p14:creationId xmlns:p14="http://schemas.microsoft.com/office/powerpoint/2010/main" val="3078490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 dirty="0"/>
              <a:t>Postman: Opprette ny POST-</a:t>
            </a:r>
            <a:r>
              <a:rPr lang="nb-NO" dirty="0" err="1"/>
              <a:t>request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Opprett nytt HTTP </a:t>
            </a:r>
            <a:r>
              <a:rPr lang="nb-NO" sz="1800" dirty="0" err="1"/>
              <a:t>request</a:t>
            </a:r>
            <a:r>
              <a:rPr lang="nb-NO" sz="1800" dirty="0"/>
              <a:t> og velg POST</a:t>
            </a:r>
          </a:p>
          <a:p>
            <a:r>
              <a:rPr lang="nb-NO" sz="1800" dirty="0"/>
              <a:t>Legg til URL og Body</a:t>
            </a:r>
          </a:p>
          <a:p>
            <a:r>
              <a:rPr lang="nb-NO" sz="1800" dirty="0"/>
              <a:t>Legg til «Pre-</a:t>
            </a:r>
            <a:r>
              <a:rPr lang="nb-NO" sz="1800" dirty="0" err="1"/>
              <a:t>request</a:t>
            </a:r>
            <a:r>
              <a:rPr lang="nb-NO" sz="1800" dirty="0"/>
              <a:t> Script»</a:t>
            </a:r>
          </a:p>
          <a:p>
            <a:pPr lvl="1"/>
            <a:r>
              <a:rPr lang="nb-NO" sz="1400" dirty="0"/>
              <a:t>Opprette JWT</a:t>
            </a:r>
          </a:p>
          <a:p>
            <a:pPr lvl="1"/>
            <a:r>
              <a:rPr lang="nb-NO" sz="1400" dirty="0"/>
              <a:t>JWT skal inneholde nøkkelfelter fra integrasjonen som ble opprettet tidligere</a:t>
            </a: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CA8D019-44C6-3CEC-20B1-27BA4E5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1758999"/>
            <a:ext cx="5926118" cy="46166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6614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>
            <a:extLst>
              <a:ext uri="{FF2B5EF4-FFF2-40B4-BE49-F238E27FC236}">
                <a16:creationId xmlns:a16="http://schemas.microsoft.com/office/drawing/2014/main" id="{BCFBE75A-A2F0-02FE-E75B-E659CD29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1" y="1758999"/>
            <a:ext cx="5926118" cy="461660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 dirty="0"/>
              <a:t>Postman: Opprette ny POST-</a:t>
            </a:r>
            <a:r>
              <a:rPr lang="nb-NO" dirty="0" err="1"/>
              <a:t>request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Opprett nytt HTTP </a:t>
            </a:r>
            <a:r>
              <a:rPr lang="nb-NO" sz="1800" dirty="0" err="1"/>
              <a:t>request</a:t>
            </a:r>
            <a:r>
              <a:rPr lang="nb-NO" sz="1800" dirty="0"/>
              <a:t> og velg POST</a:t>
            </a:r>
          </a:p>
          <a:p>
            <a:r>
              <a:rPr lang="nb-NO" sz="1800" dirty="0"/>
              <a:t>Legg til URL og Body</a:t>
            </a:r>
          </a:p>
          <a:p>
            <a:r>
              <a:rPr lang="nb-NO" sz="1800" dirty="0"/>
              <a:t>Legg til «Pre-</a:t>
            </a:r>
            <a:r>
              <a:rPr lang="nb-NO" sz="1800" dirty="0" err="1"/>
              <a:t>request</a:t>
            </a:r>
            <a:r>
              <a:rPr lang="nb-NO" sz="1800" dirty="0"/>
              <a:t> Script»</a:t>
            </a:r>
          </a:p>
          <a:p>
            <a:pPr lvl="1"/>
            <a:r>
              <a:rPr lang="nb-NO" sz="1400" dirty="0"/>
              <a:t>Opprette JWT</a:t>
            </a:r>
          </a:p>
          <a:p>
            <a:pPr lvl="1"/>
            <a:r>
              <a:rPr lang="nb-NO" sz="1400" dirty="0"/>
              <a:t>JWT skal inneholde nøkkelfelter fra integrasjonen som ble opprettet tidligere</a:t>
            </a:r>
          </a:p>
          <a:p>
            <a:pPr lvl="1"/>
            <a:r>
              <a:rPr lang="nb-NO" sz="1400" dirty="0">
                <a:solidFill>
                  <a:srgbClr val="FF0000"/>
                </a:solidFill>
              </a:rPr>
              <a:t>Header</a:t>
            </a:r>
            <a:r>
              <a:rPr lang="nb-NO" sz="1400" dirty="0"/>
              <a:t> – «kid» = Key-id (kid)</a:t>
            </a:r>
          </a:p>
          <a:p>
            <a:pPr lvl="1"/>
            <a:r>
              <a:rPr lang="nb-NO" sz="1400" dirty="0">
                <a:solidFill>
                  <a:srgbClr val="FF0000"/>
                </a:solidFill>
              </a:rPr>
              <a:t>Data</a:t>
            </a:r>
            <a:r>
              <a:rPr lang="nb-NO" sz="1400" dirty="0"/>
              <a:t> – «</a:t>
            </a:r>
            <a:r>
              <a:rPr lang="nb-NO" sz="1400" dirty="0" err="1"/>
              <a:t>iss</a:t>
            </a:r>
            <a:r>
              <a:rPr lang="nb-NO" sz="1400" dirty="0"/>
              <a:t>» = </a:t>
            </a:r>
            <a:r>
              <a:rPr lang="nb-NO" sz="1400" dirty="0" err="1"/>
              <a:t>Integrasjonsid</a:t>
            </a:r>
            <a:endParaRPr lang="nb-NO" sz="1400" dirty="0"/>
          </a:p>
          <a:p>
            <a:pPr lvl="1"/>
            <a:r>
              <a:rPr lang="nb-NO" sz="1400" dirty="0">
                <a:solidFill>
                  <a:srgbClr val="FF0000"/>
                </a:solidFill>
              </a:rPr>
              <a:t>Data</a:t>
            </a:r>
            <a:r>
              <a:rPr lang="nb-NO" sz="1400" dirty="0"/>
              <a:t> – «</a:t>
            </a:r>
            <a:r>
              <a:rPr lang="nb-NO" sz="1400" dirty="0" err="1"/>
              <a:t>scope</a:t>
            </a:r>
            <a:r>
              <a:rPr lang="nb-NO" sz="1400" dirty="0"/>
              <a:t>» = </a:t>
            </a:r>
            <a:r>
              <a:rPr lang="nb-NO" sz="1400" dirty="0" err="1"/>
              <a:t>scope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3052870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 dirty="0"/>
              <a:t>Postman: Opprette ny POST-</a:t>
            </a:r>
            <a:r>
              <a:rPr lang="nb-NO" dirty="0" err="1"/>
              <a:t>request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Opprett nytt HTTP </a:t>
            </a:r>
            <a:r>
              <a:rPr lang="nb-NO" sz="1800" dirty="0" err="1"/>
              <a:t>request</a:t>
            </a:r>
            <a:r>
              <a:rPr lang="nb-NO" sz="1800" dirty="0"/>
              <a:t> og velg POST</a:t>
            </a:r>
          </a:p>
          <a:p>
            <a:r>
              <a:rPr lang="nb-NO" sz="1800" dirty="0"/>
              <a:t>Legg til URL og Body</a:t>
            </a:r>
          </a:p>
          <a:p>
            <a:r>
              <a:rPr lang="nb-NO" sz="1800" dirty="0"/>
              <a:t>Legg til «Pre-</a:t>
            </a:r>
            <a:r>
              <a:rPr lang="nb-NO" sz="1800" dirty="0" err="1"/>
              <a:t>request</a:t>
            </a:r>
            <a:r>
              <a:rPr lang="nb-NO" sz="1800" dirty="0"/>
              <a:t> Script»</a:t>
            </a:r>
          </a:p>
          <a:p>
            <a:r>
              <a:rPr lang="nb-NO" sz="1800" dirty="0"/>
              <a:t>I Environment så legger vi til følgende</a:t>
            </a:r>
          </a:p>
          <a:p>
            <a:pPr lvl="1"/>
            <a:r>
              <a:rPr lang="nb-NO" sz="1400" dirty="0"/>
              <a:t>For enkelthetsskyld så </a:t>
            </a:r>
            <a:r>
              <a:rPr lang="nb-NO" sz="1400" dirty="0" err="1"/>
              <a:t>copy</a:t>
            </a:r>
            <a:r>
              <a:rPr lang="nb-NO" sz="1400" dirty="0"/>
              <a:t>/</a:t>
            </a:r>
            <a:r>
              <a:rPr lang="nb-NO" sz="1400" dirty="0" err="1"/>
              <a:t>paste</a:t>
            </a:r>
            <a:r>
              <a:rPr lang="nb-NO" sz="1400" dirty="0"/>
              <a:t> vi </a:t>
            </a:r>
            <a:r>
              <a:rPr lang="nb-NO" sz="1400" dirty="0" err="1"/>
              <a:t>jsrsasign</a:t>
            </a:r>
            <a:r>
              <a:rPr lang="nb-NO" sz="1400" dirty="0"/>
              <a:t> biblioteket inn i </a:t>
            </a:r>
            <a:r>
              <a:rPr lang="nb-NO" sz="1400" dirty="0" err="1"/>
              <a:t>environment</a:t>
            </a:r>
            <a:r>
              <a:rPr lang="nb-NO" sz="1400" dirty="0"/>
              <a:t> manuelt fra denne siden:</a:t>
            </a:r>
          </a:p>
          <a:p>
            <a:pPr lvl="1"/>
            <a:r>
              <a:rPr lang="nb-NO" sz="1400" dirty="0">
                <a:hlinkClick r:id="rId2"/>
              </a:rPr>
              <a:t>http://kjur.github.io/jsrsasign/jsrsasign-latest-all-min.js</a:t>
            </a:r>
            <a:endParaRPr lang="nb-NO" sz="14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5E8B394-62E3-8153-2BA5-9197B66C4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206" y="2013092"/>
            <a:ext cx="5845970" cy="195496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2905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 dirty="0"/>
              <a:t>Postman: Opprette ny POST-</a:t>
            </a:r>
            <a:r>
              <a:rPr lang="nb-NO" dirty="0" err="1"/>
              <a:t>request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Opprett nytt HTTP </a:t>
            </a:r>
            <a:r>
              <a:rPr lang="nb-NO" sz="1800" dirty="0" err="1"/>
              <a:t>request</a:t>
            </a:r>
            <a:r>
              <a:rPr lang="nb-NO" sz="1800" dirty="0"/>
              <a:t> og velg POST</a:t>
            </a:r>
          </a:p>
          <a:p>
            <a:r>
              <a:rPr lang="nb-NO" sz="1800" dirty="0"/>
              <a:t>Legg til URL og Body</a:t>
            </a:r>
          </a:p>
          <a:p>
            <a:r>
              <a:rPr lang="nb-NO" sz="1800" dirty="0"/>
              <a:t>Legg til «Pre-</a:t>
            </a:r>
            <a:r>
              <a:rPr lang="nb-NO" sz="1800" dirty="0" err="1"/>
              <a:t>request</a:t>
            </a:r>
            <a:r>
              <a:rPr lang="nb-NO" sz="1800" dirty="0"/>
              <a:t> Script»</a:t>
            </a:r>
          </a:p>
          <a:p>
            <a:r>
              <a:rPr lang="nb-NO" sz="1800" dirty="0"/>
              <a:t>I Environment så legger vi til følgende</a:t>
            </a:r>
          </a:p>
          <a:p>
            <a:pPr lvl="1"/>
            <a:r>
              <a:rPr lang="nb-NO" sz="1400" dirty="0"/>
              <a:t>For enkelthetsskyld så </a:t>
            </a:r>
            <a:r>
              <a:rPr lang="nb-NO" sz="1400" dirty="0" err="1"/>
              <a:t>copy</a:t>
            </a:r>
            <a:r>
              <a:rPr lang="nb-NO" sz="1400" dirty="0"/>
              <a:t>/</a:t>
            </a:r>
            <a:r>
              <a:rPr lang="nb-NO" sz="1400" dirty="0" err="1"/>
              <a:t>paste</a:t>
            </a:r>
            <a:r>
              <a:rPr lang="nb-NO" sz="1400" dirty="0"/>
              <a:t> vi </a:t>
            </a:r>
            <a:r>
              <a:rPr lang="nb-NO" sz="1400" dirty="0" err="1"/>
              <a:t>jsrsasign</a:t>
            </a:r>
            <a:r>
              <a:rPr lang="nb-NO" sz="1400" dirty="0"/>
              <a:t> biblioteket inn i </a:t>
            </a:r>
            <a:r>
              <a:rPr lang="nb-NO" sz="1400" dirty="0" err="1"/>
              <a:t>environment</a:t>
            </a:r>
            <a:r>
              <a:rPr lang="nb-NO" sz="1400" dirty="0"/>
              <a:t> manuelt fra denne siden:</a:t>
            </a:r>
          </a:p>
          <a:p>
            <a:pPr lvl="1"/>
            <a:r>
              <a:rPr lang="nb-NO" sz="1400" dirty="0">
                <a:hlinkClick r:id="rId2"/>
              </a:rPr>
              <a:t>http://kjur.github.io/jsrsasign/jsrsasign-latest-all-min.js</a:t>
            </a:r>
            <a:endParaRPr lang="nb-NO" sz="1400" dirty="0"/>
          </a:p>
          <a:p>
            <a:pPr lvl="1"/>
            <a:r>
              <a:rPr lang="nb-NO" sz="1400" dirty="0"/>
              <a:t>Denne delen av koden i «Pre-</a:t>
            </a:r>
            <a:r>
              <a:rPr lang="nb-NO" sz="1400" dirty="0" err="1"/>
              <a:t>request</a:t>
            </a:r>
            <a:r>
              <a:rPr lang="nb-NO" sz="1400" dirty="0"/>
              <a:t> Script» legger inn «</a:t>
            </a:r>
            <a:r>
              <a:rPr lang="nb-NO" sz="1400" dirty="0" err="1"/>
              <a:t>jwt_signed</a:t>
            </a:r>
            <a:r>
              <a:rPr lang="nb-NO" sz="1400" dirty="0"/>
              <a:t>» i </a:t>
            </a:r>
            <a:r>
              <a:rPr lang="nb-NO" sz="1400" dirty="0" err="1"/>
              <a:t>environment</a:t>
            </a:r>
            <a:endParaRPr lang="nb-NO" sz="1400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89A1BDF-139B-FE48-107C-63940FFD7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944" y="1454926"/>
            <a:ext cx="5589500" cy="5119186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6627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0968583-7A3B-88C7-57FF-31BC2907D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2400"/>
            <a:ext cx="9248481" cy="1072080"/>
          </a:xfrm>
        </p:spPr>
        <p:txBody>
          <a:bodyPr>
            <a:normAutofit/>
          </a:bodyPr>
          <a:lstStyle/>
          <a:p>
            <a:r>
              <a:rPr lang="nb-NO" dirty="0"/>
              <a:t>Postman: Opprette ny POST-</a:t>
            </a:r>
            <a:r>
              <a:rPr lang="nb-NO" dirty="0" err="1"/>
              <a:t>request</a:t>
            </a:r>
            <a:endParaRPr lang="nb-NO" dirty="0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D7ED59-AC67-575E-6F49-988F871B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nb-NO" sz="1800" dirty="0"/>
              <a:t>Opprett nytt HTTP </a:t>
            </a:r>
            <a:r>
              <a:rPr lang="nb-NO" sz="1800" dirty="0" err="1"/>
              <a:t>request</a:t>
            </a:r>
            <a:r>
              <a:rPr lang="nb-NO" sz="1800" dirty="0"/>
              <a:t> og velg POST</a:t>
            </a:r>
          </a:p>
          <a:p>
            <a:r>
              <a:rPr lang="nb-NO" sz="1800" dirty="0"/>
              <a:t>Legg til URL og Body</a:t>
            </a:r>
          </a:p>
          <a:p>
            <a:r>
              <a:rPr lang="nb-NO" sz="1800" dirty="0"/>
              <a:t>Legg til «Pre-</a:t>
            </a:r>
            <a:r>
              <a:rPr lang="nb-NO" sz="1800" dirty="0" err="1"/>
              <a:t>request</a:t>
            </a:r>
            <a:r>
              <a:rPr lang="nb-NO" sz="1800" dirty="0"/>
              <a:t> Script»</a:t>
            </a:r>
          </a:p>
          <a:p>
            <a:r>
              <a:rPr lang="nb-NO" sz="1800" dirty="0"/>
              <a:t>I Environment så legger vi til følgende</a:t>
            </a:r>
          </a:p>
          <a:p>
            <a:pPr lvl="1"/>
            <a:r>
              <a:rPr lang="nb-NO" sz="1400" dirty="0"/>
              <a:t>For enkelthetsskyld så </a:t>
            </a:r>
            <a:r>
              <a:rPr lang="nb-NO" sz="1400" dirty="0" err="1"/>
              <a:t>copy</a:t>
            </a:r>
            <a:r>
              <a:rPr lang="nb-NO" sz="1400" dirty="0"/>
              <a:t>/</a:t>
            </a:r>
            <a:r>
              <a:rPr lang="nb-NO" sz="1400" dirty="0" err="1"/>
              <a:t>paste</a:t>
            </a:r>
            <a:r>
              <a:rPr lang="nb-NO" sz="1400" dirty="0"/>
              <a:t> vi </a:t>
            </a:r>
            <a:r>
              <a:rPr lang="nb-NO" sz="1400" dirty="0" err="1"/>
              <a:t>jsrsasign</a:t>
            </a:r>
            <a:r>
              <a:rPr lang="nb-NO" sz="1400" dirty="0"/>
              <a:t> biblioteket inn i </a:t>
            </a:r>
            <a:r>
              <a:rPr lang="nb-NO" sz="1400" dirty="0" err="1"/>
              <a:t>environment</a:t>
            </a:r>
            <a:r>
              <a:rPr lang="nb-NO" sz="1400" dirty="0"/>
              <a:t> manuelt fra denne siden:</a:t>
            </a:r>
          </a:p>
          <a:p>
            <a:pPr lvl="1"/>
            <a:r>
              <a:rPr lang="nb-NO" sz="1400" dirty="0">
                <a:hlinkClick r:id="rId2"/>
              </a:rPr>
              <a:t>http://kjur.github.io/jsrsasign/jsrsasign-latest-all-min.js</a:t>
            </a:r>
            <a:endParaRPr lang="nb-NO" sz="1400" dirty="0"/>
          </a:p>
          <a:p>
            <a:pPr lvl="1"/>
            <a:r>
              <a:rPr lang="nb-NO" sz="1400" dirty="0"/>
              <a:t>Denne delen av koden i «Pre-</a:t>
            </a:r>
            <a:r>
              <a:rPr lang="nb-NO" sz="1400" dirty="0" err="1"/>
              <a:t>request</a:t>
            </a:r>
            <a:r>
              <a:rPr lang="nb-NO" sz="1400" dirty="0"/>
              <a:t> Script» legger inn «</a:t>
            </a:r>
            <a:r>
              <a:rPr lang="nb-NO" sz="1400" dirty="0" err="1"/>
              <a:t>jwt_signed</a:t>
            </a:r>
            <a:r>
              <a:rPr lang="nb-NO" sz="1400" dirty="0"/>
              <a:t>» i </a:t>
            </a:r>
            <a:r>
              <a:rPr lang="nb-NO" sz="1400" dirty="0" err="1"/>
              <a:t>environment</a:t>
            </a:r>
            <a:endParaRPr lang="nb-NO" sz="1400" dirty="0"/>
          </a:p>
          <a:p>
            <a:r>
              <a:rPr lang="nb-NO" sz="1800" dirty="0"/>
              <a:t>Også er vi klare til å trykke på send for å få returnert gyldig </a:t>
            </a:r>
            <a:r>
              <a:rPr lang="nb-NO" sz="1800" dirty="0" err="1"/>
              <a:t>maksinporten</a:t>
            </a:r>
            <a:r>
              <a:rPr lang="nb-NO" sz="1800" dirty="0"/>
              <a:t> </a:t>
            </a:r>
            <a:r>
              <a:rPr lang="nb-NO" sz="1800" dirty="0" err="1"/>
              <a:t>access</a:t>
            </a:r>
            <a:r>
              <a:rPr lang="nb-NO" sz="1800" dirty="0"/>
              <a:t> token som vi kan bruke mot NAV </a:t>
            </a:r>
            <a:r>
              <a:rPr lang="nb-NO" sz="1800" dirty="0" err="1"/>
              <a:t>APIet</a:t>
            </a:r>
            <a:endParaRPr lang="nb-NO" sz="1800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445D182-B03B-C9DE-1C91-974215C97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004" y="1345852"/>
            <a:ext cx="5257801" cy="540882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86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65319B-4E64-B887-5D98-7F03DF68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A65A99-38AB-ECEF-64B6-88716B7A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nb-NO"/>
              <a:t>Konsumenter kan også bruke en leverandør til å utføre arbeid på vegne av dem</a:t>
            </a:r>
          </a:p>
        </p:txBody>
      </p:sp>
      <p:pic>
        <p:nvPicPr>
          <p:cNvPr id="18" name="Grafikk 17" descr="Synkroniserer sky kontur">
            <a:extLst>
              <a:ext uri="{FF2B5EF4-FFF2-40B4-BE49-F238E27FC236}">
                <a16:creationId xmlns:a16="http://schemas.microsoft.com/office/drawing/2014/main" id="{E715C9F1-A9E0-8618-D396-9D3582E0F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6650" y="3550102"/>
            <a:ext cx="914400" cy="9144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EDA1B330-6288-C856-691A-DAD51673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056" y="2095956"/>
            <a:ext cx="914400" cy="914400"/>
          </a:xfrm>
          <a:prstGeom prst="rect">
            <a:avLst/>
          </a:prstGeom>
        </p:spPr>
      </p:pic>
      <p:pic>
        <p:nvPicPr>
          <p:cNvPr id="37" name="Grafikk 36" descr="Ett tannhjul kontur">
            <a:extLst>
              <a:ext uri="{FF2B5EF4-FFF2-40B4-BE49-F238E27FC236}">
                <a16:creationId xmlns:a16="http://schemas.microsoft.com/office/drawing/2014/main" id="{F80F2EC9-88E4-1542-B850-982815F6F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6650" y="4886954"/>
            <a:ext cx="914400" cy="914400"/>
          </a:xfrm>
          <a:prstGeom prst="rect">
            <a:avLst/>
          </a:prstGeom>
        </p:spPr>
      </p:pic>
      <p:cxnSp>
        <p:nvCxnSpPr>
          <p:cNvPr id="38" name="Rett pilkobling 3">
            <a:extLst>
              <a:ext uri="{FF2B5EF4-FFF2-40B4-BE49-F238E27FC236}">
                <a16:creationId xmlns:a16="http://schemas.microsoft.com/office/drawing/2014/main" id="{DC8DC3D1-A808-84F9-7E38-E044568D1BB0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7103850" y="4362998"/>
            <a:ext cx="0" cy="5239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kstSylinder 47">
            <a:extLst>
              <a:ext uri="{FF2B5EF4-FFF2-40B4-BE49-F238E27FC236}">
                <a16:creationId xmlns:a16="http://schemas.microsoft.com/office/drawing/2014/main" id="{407D7D06-42CD-216F-1295-4C0383303EC4}"/>
              </a:ext>
            </a:extLst>
          </p:cNvPr>
          <p:cNvSpPr txBox="1"/>
          <p:nvPr/>
        </p:nvSpPr>
        <p:spPr>
          <a:xfrm>
            <a:off x="6329086" y="580105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Maskinporten</a:t>
            </a:r>
          </a:p>
        </p:txBody>
      </p:sp>
      <p:pic>
        <p:nvPicPr>
          <p:cNvPr id="24" name="Grafikk 23" descr="Internett kontur">
            <a:extLst>
              <a:ext uri="{FF2B5EF4-FFF2-40B4-BE49-F238E27FC236}">
                <a16:creationId xmlns:a16="http://schemas.microsoft.com/office/drawing/2014/main" id="{AD5F3FB4-44DF-F2F1-356E-589BAF8AC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2680" y="3544094"/>
            <a:ext cx="914400" cy="914400"/>
          </a:xfrm>
          <a:prstGeom prst="rect">
            <a:avLst/>
          </a:prstGeom>
        </p:spPr>
      </p:pic>
      <p:pic>
        <p:nvPicPr>
          <p:cNvPr id="25" name="Grafikk 24" descr="Bank kontur">
            <a:extLst>
              <a:ext uri="{FF2B5EF4-FFF2-40B4-BE49-F238E27FC236}">
                <a16:creationId xmlns:a16="http://schemas.microsoft.com/office/drawing/2014/main" id="{BCE21A17-B85D-BFD3-7634-39953B7B88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680" y="2019418"/>
            <a:ext cx="914400" cy="914400"/>
          </a:xfrm>
          <a:prstGeom prst="rect">
            <a:avLst/>
          </a:prstGeom>
        </p:spPr>
      </p:pic>
      <p:sp>
        <p:nvSpPr>
          <p:cNvPr id="26" name="TekstSylinder 25">
            <a:extLst>
              <a:ext uri="{FF2B5EF4-FFF2-40B4-BE49-F238E27FC236}">
                <a16:creationId xmlns:a16="http://schemas.microsoft.com/office/drawing/2014/main" id="{4D3FBC5B-6481-0C91-8943-54933B77E40C}"/>
              </a:ext>
            </a:extLst>
          </p:cNvPr>
          <p:cNvSpPr txBox="1"/>
          <p:nvPr/>
        </p:nvSpPr>
        <p:spPr>
          <a:xfrm>
            <a:off x="10642680" y="2840670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Baker AS</a:t>
            </a:r>
          </a:p>
        </p:txBody>
      </p:sp>
      <p:sp>
        <p:nvSpPr>
          <p:cNvPr id="28" name="TekstSylinder 27">
            <a:extLst>
              <a:ext uri="{FF2B5EF4-FFF2-40B4-BE49-F238E27FC236}">
                <a16:creationId xmlns:a16="http://schemas.microsoft.com/office/drawing/2014/main" id="{14483D6E-7B4E-CF62-0E9E-948051D29DB2}"/>
              </a:ext>
            </a:extLst>
          </p:cNvPr>
          <p:cNvSpPr txBox="1"/>
          <p:nvPr/>
        </p:nvSpPr>
        <p:spPr>
          <a:xfrm>
            <a:off x="10473683" y="1729419"/>
            <a:ext cx="125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Konsument</a:t>
            </a:r>
          </a:p>
        </p:txBody>
      </p:sp>
      <p:pic>
        <p:nvPicPr>
          <p:cNvPr id="29" name="Grafikk 28" descr="Internett kontur">
            <a:extLst>
              <a:ext uri="{FF2B5EF4-FFF2-40B4-BE49-F238E27FC236}">
                <a16:creationId xmlns:a16="http://schemas.microsoft.com/office/drawing/2014/main" id="{508DB854-27F8-F601-ECCA-1AFBCB80B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0757" y="3544094"/>
            <a:ext cx="914400" cy="914400"/>
          </a:xfrm>
          <a:prstGeom prst="rect">
            <a:avLst/>
          </a:prstGeom>
        </p:spPr>
      </p:pic>
      <p:sp>
        <p:nvSpPr>
          <p:cNvPr id="30" name="TekstSylinder 29">
            <a:extLst>
              <a:ext uri="{FF2B5EF4-FFF2-40B4-BE49-F238E27FC236}">
                <a16:creationId xmlns:a16="http://schemas.microsoft.com/office/drawing/2014/main" id="{097D8D41-E32C-5C9F-5A46-804AEEF7055C}"/>
              </a:ext>
            </a:extLst>
          </p:cNvPr>
          <p:cNvSpPr txBox="1"/>
          <p:nvPr/>
        </p:nvSpPr>
        <p:spPr>
          <a:xfrm>
            <a:off x="8549906" y="2825690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Regnskap AS</a:t>
            </a:r>
          </a:p>
        </p:txBody>
      </p:sp>
      <p:pic>
        <p:nvPicPr>
          <p:cNvPr id="31" name="Grafikk 30" descr="Koffert kontur">
            <a:extLst>
              <a:ext uri="{FF2B5EF4-FFF2-40B4-BE49-F238E27FC236}">
                <a16:creationId xmlns:a16="http://schemas.microsoft.com/office/drawing/2014/main" id="{D6DA3FC2-277D-6CDE-54A7-BA46F00DBA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75746" y="1966479"/>
            <a:ext cx="914400" cy="914400"/>
          </a:xfrm>
          <a:prstGeom prst="rect">
            <a:avLst/>
          </a:prstGeom>
        </p:spPr>
      </p:pic>
      <p:sp>
        <p:nvSpPr>
          <p:cNvPr id="32" name="TekstSylinder 31">
            <a:extLst>
              <a:ext uri="{FF2B5EF4-FFF2-40B4-BE49-F238E27FC236}">
                <a16:creationId xmlns:a16="http://schemas.microsoft.com/office/drawing/2014/main" id="{55314067-BB3C-C4FB-619D-B9A8C93361E5}"/>
              </a:ext>
            </a:extLst>
          </p:cNvPr>
          <p:cNvSpPr txBox="1"/>
          <p:nvPr/>
        </p:nvSpPr>
        <p:spPr>
          <a:xfrm>
            <a:off x="8610083" y="1718886"/>
            <a:ext cx="124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Leverandør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7D60D943-254D-5175-47FF-8605DAD4C061}"/>
              </a:ext>
            </a:extLst>
          </p:cNvPr>
          <p:cNvSpPr txBox="1"/>
          <p:nvPr/>
        </p:nvSpPr>
        <p:spPr>
          <a:xfrm>
            <a:off x="6856826" y="333588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API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F1A717E0-FC1E-4CA9-9340-C6F9E156D0CB}"/>
              </a:ext>
            </a:extLst>
          </p:cNvPr>
          <p:cNvSpPr txBox="1"/>
          <p:nvPr/>
        </p:nvSpPr>
        <p:spPr>
          <a:xfrm>
            <a:off x="8762392" y="3359428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System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511FF272-E196-769B-CCB1-164661C5E1B9}"/>
              </a:ext>
            </a:extLst>
          </p:cNvPr>
          <p:cNvSpPr txBox="1"/>
          <p:nvPr/>
        </p:nvSpPr>
        <p:spPr>
          <a:xfrm>
            <a:off x="10674315" y="3359428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36026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65319B-4E64-B887-5D98-7F03DF68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A65A99-38AB-ECEF-64B6-88716B7A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nb-NO"/>
              <a:t>Konsumenter kan også bruke en leverandør til å utføre arbeid på vegne av dem</a:t>
            </a:r>
          </a:p>
          <a:p>
            <a:r>
              <a:rPr lang="nb-NO"/>
              <a:t>Først må de delegere API tilgang til leverandør via </a:t>
            </a:r>
            <a:r>
              <a:rPr lang="nb-NO" err="1"/>
              <a:t>Altinn</a:t>
            </a:r>
            <a:endParaRPr lang="nb-NO"/>
          </a:p>
        </p:txBody>
      </p:sp>
      <p:pic>
        <p:nvPicPr>
          <p:cNvPr id="18" name="Grafikk 17" descr="Synkroniserer sky kontur">
            <a:extLst>
              <a:ext uri="{FF2B5EF4-FFF2-40B4-BE49-F238E27FC236}">
                <a16:creationId xmlns:a16="http://schemas.microsoft.com/office/drawing/2014/main" id="{E715C9F1-A9E0-8618-D396-9D3582E0F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6650" y="3550102"/>
            <a:ext cx="914400" cy="9144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EDA1B330-6288-C856-691A-DAD51673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056" y="2095956"/>
            <a:ext cx="914400" cy="914400"/>
          </a:xfrm>
          <a:prstGeom prst="rect">
            <a:avLst/>
          </a:prstGeom>
        </p:spPr>
      </p:pic>
      <p:pic>
        <p:nvPicPr>
          <p:cNvPr id="37" name="Grafikk 36" descr="Ett tannhjul kontur">
            <a:extLst>
              <a:ext uri="{FF2B5EF4-FFF2-40B4-BE49-F238E27FC236}">
                <a16:creationId xmlns:a16="http://schemas.microsoft.com/office/drawing/2014/main" id="{F80F2EC9-88E4-1542-B850-982815F6F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6650" y="4886954"/>
            <a:ext cx="914400" cy="914400"/>
          </a:xfrm>
          <a:prstGeom prst="rect">
            <a:avLst/>
          </a:prstGeom>
        </p:spPr>
      </p:pic>
      <p:cxnSp>
        <p:nvCxnSpPr>
          <p:cNvPr id="38" name="Rett pilkobling 3">
            <a:extLst>
              <a:ext uri="{FF2B5EF4-FFF2-40B4-BE49-F238E27FC236}">
                <a16:creationId xmlns:a16="http://schemas.microsoft.com/office/drawing/2014/main" id="{DC8DC3D1-A808-84F9-7E38-E044568D1BB0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7103850" y="4362998"/>
            <a:ext cx="0" cy="5239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kstSylinder 47">
            <a:extLst>
              <a:ext uri="{FF2B5EF4-FFF2-40B4-BE49-F238E27FC236}">
                <a16:creationId xmlns:a16="http://schemas.microsoft.com/office/drawing/2014/main" id="{407D7D06-42CD-216F-1295-4C0383303EC4}"/>
              </a:ext>
            </a:extLst>
          </p:cNvPr>
          <p:cNvSpPr txBox="1"/>
          <p:nvPr/>
        </p:nvSpPr>
        <p:spPr>
          <a:xfrm>
            <a:off x="6329086" y="580105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Maskinporten</a:t>
            </a:r>
          </a:p>
        </p:txBody>
      </p:sp>
      <p:pic>
        <p:nvPicPr>
          <p:cNvPr id="24" name="Grafikk 23" descr="Internett kontur">
            <a:extLst>
              <a:ext uri="{FF2B5EF4-FFF2-40B4-BE49-F238E27FC236}">
                <a16:creationId xmlns:a16="http://schemas.microsoft.com/office/drawing/2014/main" id="{AD5F3FB4-44DF-F2F1-356E-589BAF8AC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2680" y="3544094"/>
            <a:ext cx="914400" cy="914400"/>
          </a:xfrm>
          <a:prstGeom prst="rect">
            <a:avLst/>
          </a:prstGeom>
        </p:spPr>
      </p:pic>
      <p:pic>
        <p:nvPicPr>
          <p:cNvPr id="25" name="Grafikk 24" descr="Bank kontur">
            <a:extLst>
              <a:ext uri="{FF2B5EF4-FFF2-40B4-BE49-F238E27FC236}">
                <a16:creationId xmlns:a16="http://schemas.microsoft.com/office/drawing/2014/main" id="{BCE21A17-B85D-BFD3-7634-39953B7B88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680" y="2019418"/>
            <a:ext cx="914400" cy="914400"/>
          </a:xfrm>
          <a:prstGeom prst="rect">
            <a:avLst/>
          </a:prstGeom>
        </p:spPr>
      </p:pic>
      <p:sp>
        <p:nvSpPr>
          <p:cNvPr id="26" name="TekstSylinder 25">
            <a:extLst>
              <a:ext uri="{FF2B5EF4-FFF2-40B4-BE49-F238E27FC236}">
                <a16:creationId xmlns:a16="http://schemas.microsoft.com/office/drawing/2014/main" id="{4D3FBC5B-6481-0C91-8943-54933B77E40C}"/>
              </a:ext>
            </a:extLst>
          </p:cNvPr>
          <p:cNvSpPr txBox="1"/>
          <p:nvPr/>
        </p:nvSpPr>
        <p:spPr>
          <a:xfrm>
            <a:off x="10642680" y="2840670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Baker AS</a:t>
            </a:r>
          </a:p>
        </p:txBody>
      </p:sp>
      <p:sp>
        <p:nvSpPr>
          <p:cNvPr id="28" name="TekstSylinder 27">
            <a:extLst>
              <a:ext uri="{FF2B5EF4-FFF2-40B4-BE49-F238E27FC236}">
                <a16:creationId xmlns:a16="http://schemas.microsoft.com/office/drawing/2014/main" id="{14483D6E-7B4E-CF62-0E9E-948051D29DB2}"/>
              </a:ext>
            </a:extLst>
          </p:cNvPr>
          <p:cNvSpPr txBox="1"/>
          <p:nvPr/>
        </p:nvSpPr>
        <p:spPr>
          <a:xfrm>
            <a:off x="10473683" y="1729419"/>
            <a:ext cx="125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Konsument</a:t>
            </a:r>
          </a:p>
        </p:txBody>
      </p:sp>
      <p:pic>
        <p:nvPicPr>
          <p:cNvPr id="29" name="Grafikk 28" descr="Internett kontur">
            <a:extLst>
              <a:ext uri="{FF2B5EF4-FFF2-40B4-BE49-F238E27FC236}">
                <a16:creationId xmlns:a16="http://schemas.microsoft.com/office/drawing/2014/main" id="{508DB854-27F8-F601-ECCA-1AFBCB80B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0757" y="3544094"/>
            <a:ext cx="914400" cy="914400"/>
          </a:xfrm>
          <a:prstGeom prst="rect">
            <a:avLst/>
          </a:prstGeom>
        </p:spPr>
      </p:pic>
      <p:sp>
        <p:nvSpPr>
          <p:cNvPr id="30" name="TekstSylinder 29">
            <a:extLst>
              <a:ext uri="{FF2B5EF4-FFF2-40B4-BE49-F238E27FC236}">
                <a16:creationId xmlns:a16="http://schemas.microsoft.com/office/drawing/2014/main" id="{097D8D41-E32C-5C9F-5A46-804AEEF7055C}"/>
              </a:ext>
            </a:extLst>
          </p:cNvPr>
          <p:cNvSpPr txBox="1"/>
          <p:nvPr/>
        </p:nvSpPr>
        <p:spPr>
          <a:xfrm>
            <a:off x="8549906" y="2825690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Regnskap AS</a:t>
            </a:r>
          </a:p>
        </p:txBody>
      </p:sp>
      <p:pic>
        <p:nvPicPr>
          <p:cNvPr id="31" name="Grafikk 30" descr="Koffert kontur">
            <a:extLst>
              <a:ext uri="{FF2B5EF4-FFF2-40B4-BE49-F238E27FC236}">
                <a16:creationId xmlns:a16="http://schemas.microsoft.com/office/drawing/2014/main" id="{D6DA3FC2-277D-6CDE-54A7-BA46F00DBA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75746" y="1966479"/>
            <a:ext cx="914400" cy="914400"/>
          </a:xfrm>
          <a:prstGeom prst="rect">
            <a:avLst/>
          </a:prstGeom>
        </p:spPr>
      </p:pic>
      <p:sp>
        <p:nvSpPr>
          <p:cNvPr id="32" name="TekstSylinder 31">
            <a:extLst>
              <a:ext uri="{FF2B5EF4-FFF2-40B4-BE49-F238E27FC236}">
                <a16:creationId xmlns:a16="http://schemas.microsoft.com/office/drawing/2014/main" id="{55314067-BB3C-C4FB-619D-B9A8C93361E5}"/>
              </a:ext>
            </a:extLst>
          </p:cNvPr>
          <p:cNvSpPr txBox="1"/>
          <p:nvPr/>
        </p:nvSpPr>
        <p:spPr>
          <a:xfrm>
            <a:off x="8610083" y="1718886"/>
            <a:ext cx="124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Leverandør</a:t>
            </a:r>
          </a:p>
        </p:txBody>
      </p:sp>
      <p:cxnSp>
        <p:nvCxnSpPr>
          <p:cNvPr id="4" name="Rett pilkobling 3">
            <a:extLst>
              <a:ext uri="{FF2B5EF4-FFF2-40B4-BE49-F238E27FC236}">
                <a16:creationId xmlns:a16="http://schemas.microsoft.com/office/drawing/2014/main" id="{88920BF1-DB06-FB94-8171-02FC9DC23731}"/>
              </a:ext>
            </a:extLst>
          </p:cNvPr>
          <p:cNvCxnSpPr>
            <a:cxnSpLocks/>
          </p:cNvCxnSpPr>
          <p:nvPr/>
        </p:nvCxnSpPr>
        <p:spPr>
          <a:xfrm>
            <a:off x="9729074" y="5522243"/>
            <a:ext cx="997523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k 4" descr="Nøkkel kontur">
            <a:extLst>
              <a:ext uri="{FF2B5EF4-FFF2-40B4-BE49-F238E27FC236}">
                <a16:creationId xmlns:a16="http://schemas.microsoft.com/office/drawing/2014/main" id="{96AC131B-71BC-A9A3-1DCC-713DF65CB9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99903" y="5453443"/>
            <a:ext cx="417772" cy="417772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2D705D1C-AB4A-8918-53BA-03A21F7F819B}"/>
              </a:ext>
            </a:extLst>
          </p:cNvPr>
          <p:cNvSpPr txBox="1"/>
          <p:nvPr/>
        </p:nvSpPr>
        <p:spPr>
          <a:xfrm>
            <a:off x="6856826" y="333588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API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0406BFB1-AE3C-44F2-F93F-6FC65D6EF422}"/>
              </a:ext>
            </a:extLst>
          </p:cNvPr>
          <p:cNvSpPr txBox="1"/>
          <p:nvPr/>
        </p:nvSpPr>
        <p:spPr>
          <a:xfrm>
            <a:off x="8762392" y="3359428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System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A4F359B3-930B-CDF5-7B18-A9428730F277}"/>
              </a:ext>
            </a:extLst>
          </p:cNvPr>
          <p:cNvSpPr txBox="1"/>
          <p:nvPr/>
        </p:nvSpPr>
        <p:spPr>
          <a:xfrm>
            <a:off x="9729074" y="5740410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100"/>
              <a:t>Delegere API</a:t>
            </a:r>
          </a:p>
        </p:txBody>
      </p:sp>
      <p:sp>
        <p:nvSpPr>
          <p:cNvPr id="34" name="Ramme 33">
            <a:extLst>
              <a:ext uri="{FF2B5EF4-FFF2-40B4-BE49-F238E27FC236}">
                <a16:creationId xmlns:a16="http://schemas.microsoft.com/office/drawing/2014/main" id="{3078E003-CE1B-731D-9778-73E5CB163C8C}"/>
              </a:ext>
            </a:extLst>
          </p:cNvPr>
          <p:cNvSpPr/>
          <p:nvPr/>
        </p:nvSpPr>
        <p:spPr>
          <a:xfrm>
            <a:off x="8610084" y="4842010"/>
            <a:ext cx="3115988" cy="1649587"/>
          </a:xfrm>
          <a:prstGeom prst="frame">
            <a:avLst>
              <a:gd name="adj1" fmla="val 1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F47F356E-58BD-1B8E-9C93-484C8C2081A2}"/>
              </a:ext>
            </a:extLst>
          </p:cNvPr>
          <p:cNvSpPr txBox="1"/>
          <p:nvPr/>
        </p:nvSpPr>
        <p:spPr>
          <a:xfrm>
            <a:off x="9770243" y="4842011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err="1"/>
              <a:t>Altinn</a:t>
            </a:r>
            <a:endParaRPr lang="nb-NO"/>
          </a:p>
        </p:txBody>
      </p:sp>
      <p:pic>
        <p:nvPicPr>
          <p:cNvPr id="40" name="Grafikk 39" descr="Bank kontur">
            <a:extLst>
              <a:ext uri="{FF2B5EF4-FFF2-40B4-BE49-F238E27FC236}">
                <a16:creationId xmlns:a16="http://schemas.microsoft.com/office/drawing/2014/main" id="{17D7B73F-6DE0-7363-6C3E-9BF8DD16E5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50731" y="5143213"/>
            <a:ext cx="671030" cy="671030"/>
          </a:xfrm>
          <a:prstGeom prst="rect">
            <a:avLst/>
          </a:prstGeom>
        </p:spPr>
      </p:pic>
      <p:sp>
        <p:nvSpPr>
          <p:cNvPr id="41" name="TekstSylinder 40">
            <a:extLst>
              <a:ext uri="{FF2B5EF4-FFF2-40B4-BE49-F238E27FC236}">
                <a16:creationId xmlns:a16="http://schemas.microsoft.com/office/drawing/2014/main" id="{C8C8BDAF-80B9-F038-6B80-498BCF99E022}"/>
              </a:ext>
            </a:extLst>
          </p:cNvPr>
          <p:cNvSpPr txBox="1"/>
          <p:nvPr/>
        </p:nvSpPr>
        <p:spPr>
          <a:xfrm>
            <a:off x="10824315" y="5713134"/>
            <a:ext cx="73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/>
              <a:t>Baker AS</a:t>
            </a:r>
          </a:p>
        </p:txBody>
      </p:sp>
      <p:sp>
        <p:nvSpPr>
          <p:cNvPr id="42" name="TekstSylinder 41">
            <a:extLst>
              <a:ext uri="{FF2B5EF4-FFF2-40B4-BE49-F238E27FC236}">
                <a16:creationId xmlns:a16="http://schemas.microsoft.com/office/drawing/2014/main" id="{01CCDFFE-21D9-0D13-EC4A-028454FDA933}"/>
              </a:ext>
            </a:extLst>
          </p:cNvPr>
          <p:cNvSpPr txBox="1"/>
          <p:nvPr/>
        </p:nvSpPr>
        <p:spPr>
          <a:xfrm>
            <a:off x="8712784" y="5702886"/>
            <a:ext cx="972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/>
              <a:t>Regnskap AS</a:t>
            </a:r>
          </a:p>
        </p:txBody>
      </p:sp>
      <p:pic>
        <p:nvPicPr>
          <p:cNvPr id="43" name="Grafikk 42" descr="Koffert kontur">
            <a:extLst>
              <a:ext uri="{FF2B5EF4-FFF2-40B4-BE49-F238E27FC236}">
                <a16:creationId xmlns:a16="http://schemas.microsoft.com/office/drawing/2014/main" id="{62B6831D-0E05-C140-6BF7-A35D2409C2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45279" y="5134490"/>
            <a:ext cx="678912" cy="678912"/>
          </a:xfrm>
          <a:prstGeom prst="rect">
            <a:avLst/>
          </a:prstGeom>
        </p:spPr>
      </p:pic>
      <p:sp>
        <p:nvSpPr>
          <p:cNvPr id="44" name="TekstSylinder 43">
            <a:extLst>
              <a:ext uri="{FF2B5EF4-FFF2-40B4-BE49-F238E27FC236}">
                <a16:creationId xmlns:a16="http://schemas.microsoft.com/office/drawing/2014/main" id="{FB71A386-3E2D-9102-D9DB-2F3BC40689FD}"/>
              </a:ext>
            </a:extLst>
          </p:cNvPr>
          <p:cNvSpPr txBox="1"/>
          <p:nvPr/>
        </p:nvSpPr>
        <p:spPr>
          <a:xfrm>
            <a:off x="10674315" y="3359428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15613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65319B-4E64-B887-5D98-7F03DF68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A65A99-38AB-ECEF-64B6-88716B7A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Konsumenter kan også bruke en leverandør til å utføre arbeid på vegne av dem</a:t>
            </a:r>
          </a:p>
          <a:p>
            <a:r>
              <a:rPr lang="nb-NO"/>
              <a:t>Først må de delegere API tilgang til leverandør via </a:t>
            </a:r>
            <a:r>
              <a:rPr lang="nb-NO" err="1"/>
              <a:t>Altinn</a:t>
            </a:r>
            <a:endParaRPr lang="nb-NO"/>
          </a:p>
          <a:p>
            <a:r>
              <a:rPr lang="nb-NO">
                <a:latin typeface="Arial"/>
                <a:cs typeface="Arial"/>
              </a:rPr>
              <a:t>Leverandør må lage integrasjon til </a:t>
            </a:r>
            <a:r>
              <a:rPr lang="nb-NO" err="1">
                <a:latin typeface="Arial"/>
                <a:cs typeface="Arial"/>
              </a:rPr>
              <a:t>APIet</a:t>
            </a:r>
            <a:r>
              <a:rPr lang="nb-NO">
                <a:latin typeface="Arial"/>
                <a:cs typeface="Arial"/>
              </a:rPr>
              <a:t> i Maskinporten</a:t>
            </a:r>
            <a:endParaRPr lang="nb-NO"/>
          </a:p>
        </p:txBody>
      </p:sp>
      <p:pic>
        <p:nvPicPr>
          <p:cNvPr id="18" name="Grafikk 17" descr="Synkroniserer sky kontur">
            <a:extLst>
              <a:ext uri="{FF2B5EF4-FFF2-40B4-BE49-F238E27FC236}">
                <a16:creationId xmlns:a16="http://schemas.microsoft.com/office/drawing/2014/main" id="{E715C9F1-A9E0-8618-D396-9D3582E0F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6650" y="3550102"/>
            <a:ext cx="914400" cy="9144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EDA1B330-6288-C856-691A-DAD51673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056" y="2095956"/>
            <a:ext cx="914400" cy="914400"/>
          </a:xfrm>
          <a:prstGeom prst="rect">
            <a:avLst/>
          </a:prstGeom>
        </p:spPr>
      </p:pic>
      <p:pic>
        <p:nvPicPr>
          <p:cNvPr id="37" name="Grafikk 36" descr="Ett tannhjul kontur">
            <a:extLst>
              <a:ext uri="{FF2B5EF4-FFF2-40B4-BE49-F238E27FC236}">
                <a16:creationId xmlns:a16="http://schemas.microsoft.com/office/drawing/2014/main" id="{F80F2EC9-88E4-1542-B850-982815F6F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6650" y="4886954"/>
            <a:ext cx="914400" cy="914400"/>
          </a:xfrm>
          <a:prstGeom prst="rect">
            <a:avLst/>
          </a:prstGeom>
        </p:spPr>
      </p:pic>
      <p:cxnSp>
        <p:nvCxnSpPr>
          <p:cNvPr id="38" name="Rett pilkobling 3">
            <a:extLst>
              <a:ext uri="{FF2B5EF4-FFF2-40B4-BE49-F238E27FC236}">
                <a16:creationId xmlns:a16="http://schemas.microsoft.com/office/drawing/2014/main" id="{DC8DC3D1-A808-84F9-7E38-E044568D1BB0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7103850" y="4362998"/>
            <a:ext cx="0" cy="5239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kstSylinder 47">
            <a:extLst>
              <a:ext uri="{FF2B5EF4-FFF2-40B4-BE49-F238E27FC236}">
                <a16:creationId xmlns:a16="http://schemas.microsoft.com/office/drawing/2014/main" id="{407D7D06-42CD-216F-1295-4C0383303EC4}"/>
              </a:ext>
            </a:extLst>
          </p:cNvPr>
          <p:cNvSpPr txBox="1"/>
          <p:nvPr/>
        </p:nvSpPr>
        <p:spPr>
          <a:xfrm>
            <a:off x="6329086" y="580105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Maskinporten</a:t>
            </a:r>
          </a:p>
        </p:txBody>
      </p:sp>
      <p:pic>
        <p:nvPicPr>
          <p:cNvPr id="24" name="Grafikk 23" descr="Internett kontur">
            <a:extLst>
              <a:ext uri="{FF2B5EF4-FFF2-40B4-BE49-F238E27FC236}">
                <a16:creationId xmlns:a16="http://schemas.microsoft.com/office/drawing/2014/main" id="{AD5F3FB4-44DF-F2F1-356E-589BAF8AC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2680" y="3544094"/>
            <a:ext cx="914400" cy="914400"/>
          </a:xfrm>
          <a:prstGeom prst="rect">
            <a:avLst/>
          </a:prstGeom>
        </p:spPr>
      </p:pic>
      <p:pic>
        <p:nvPicPr>
          <p:cNvPr id="25" name="Grafikk 24" descr="Bank kontur">
            <a:extLst>
              <a:ext uri="{FF2B5EF4-FFF2-40B4-BE49-F238E27FC236}">
                <a16:creationId xmlns:a16="http://schemas.microsoft.com/office/drawing/2014/main" id="{BCE21A17-B85D-BFD3-7634-39953B7B88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680" y="2019418"/>
            <a:ext cx="914400" cy="914400"/>
          </a:xfrm>
          <a:prstGeom prst="rect">
            <a:avLst/>
          </a:prstGeom>
        </p:spPr>
      </p:pic>
      <p:sp>
        <p:nvSpPr>
          <p:cNvPr id="26" name="TekstSylinder 25">
            <a:extLst>
              <a:ext uri="{FF2B5EF4-FFF2-40B4-BE49-F238E27FC236}">
                <a16:creationId xmlns:a16="http://schemas.microsoft.com/office/drawing/2014/main" id="{4D3FBC5B-6481-0C91-8943-54933B77E40C}"/>
              </a:ext>
            </a:extLst>
          </p:cNvPr>
          <p:cNvSpPr txBox="1"/>
          <p:nvPr/>
        </p:nvSpPr>
        <p:spPr>
          <a:xfrm>
            <a:off x="10642680" y="2840670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Baker AS</a:t>
            </a:r>
          </a:p>
        </p:txBody>
      </p:sp>
      <p:sp>
        <p:nvSpPr>
          <p:cNvPr id="28" name="TekstSylinder 27">
            <a:extLst>
              <a:ext uri="{FF2B5EF4-FFF2-40B4-BE49-F238E27FC236}">
                <a16:creationId xmlns:a16="http://schemas.microsoft.com/office/drawing/2014/main" id="{14483D6E-7B4E-CF62-0E9E-948051D29DB2}"/>
              </a:ext>
            </a:extLst>
          </p:cNvPr>
          <p:cNvSpPr txBox="1"/>
          <p:nvPr/>
        </p:nvSpPr>
        <p:spPr>
          <a:xfrm>
            <a:off x="10473683" y="1729419"/>
            <a:ext cx="125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Konsument</a:t>
            </a:r>
          </a:p>
        </p:txBody>
      </p:sp>
      <p:pic>
        <p:nvPicPr>
          <p:cNvPr id="29" name="Grafikk 28" descr="Internett kontur">
            <a:extLst>
              <a:ext uri="{FF2B5EF4-FFF2-40B4-BE49-F238E27FC236}">
                <a16:creationId xmlns:a16="http://schemas.microsoft.com/office/drawing/2014/main" id="{508DB854-27F8-F601-ECCA-1AFBCB80B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0757" y="3544094"/>
            <a:ext cx="914400" cy="914400"/>
          </a:xfrm>
          <a:prstGeom prst="rect">
            <a:avLst/>
          </a:prstGeom>
        </p:spPr>
      </p:pic>
      <p:sp>
        <p:nvSpPr>
          <p:cNvPr id="30" name="TekstSylinder 29">
            <a:extLst>
              <a:ext uri="{FF2B5EF4-FFF2-40B4-BE49-F238E27FC236}">
                <a16:creationId xmlns:a16="http://schemas.microsoft.com/office/drawing/2014/main" id="{097D8D41-E32C-5C9F-5A46-804AEEF7055C}"/>
              </a:ext>
            </a:extLst>
          </p:cNvPr>
          <p:cNvSpPr txBox="1"/>
          <p:nvPr/>
        </p:nvSpPr>
        <p:spPr>
          <a:xfrm>
            <a:off x="8549906" y="2825690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Regnskap AS</a:t>
            </a:r>
          </a:p>
        </p:txBody>
      </p:sp>
      <p:pic>
        <p:nvPicPr>
          <p:cNvPr id="31" name="Grafikk 30" descr="Koffert kontur">
            <a:extLst>
              <a:ext uri="{FF2B5EF4-FFF2-40B4-BE49-F238E27FC236}">
                <a16:creationId xmlns:a16="http://schemas.microsoft.com/office/drawing/2014/main" id="{D6DA3FC2-277D-6CDE-54A7-BA46F00DBA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75746" y="1966479"/>
            <a:ext cx="914400" cy="914400"/>
          </a:xfrm>
          <a:prstGeom prst="rect">
            <a:avLst/>
          </a:prstGeom>
        </p:spPr>
      </p:pic>
      <p:sp>
        <p:nvSpPr>
          <p:cNvPr id="32" name="TekstSylinder 31">
            <a:extLst>
              <a:ext uri="{FF2B5EF4-FFF2-40B4-BE49-F238E27FC236}">
                <a16:creationId xmlns:a16="http://schemas.microsoft.com/office/drawing/2014/main" id="{55314067-BB3C-C4FB-619D-B9A8C93361E5}"/>
              </a:ext>
            </a:extLst>
          </p:cNvPr>
          <p:cNvSpPr txBox="1"/>
          <p:nvPr/>
        </p:nvSpPr>
        <p:spPr>
          <a:xfrm>
            <a:off x="8610083" y="1718886"/>
            <a:ext cx="124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Leverandør</a:t>
            </a:r>
          </a:p>
        </p:txBody>
      </p:sp>
      <p:cxnSp>
        <p:nvCxnSpPr>
          <p:cNvPr id="6" name="Rett pilkobling 3">
            <a:extLst>
              <a:ext uri="{FF2B5EF4-FFF2-40B4-BE49-F238E27FC236}">
                <a16:creationId xmlns:a16="http://schemas.microsoft.com/office/drawing/2014/main" id="{57BEC286-DE67-072F-34BA-52175D503DAC}"/>
              </a:ext>
            </a:extLst>
          </p:cNvPr>
          <p:cNvCxnSpPr>
            <a:cxnSpLocks/>
          </p:cNvCxnSpPr>
          <p:nvPr/>
        </p:nvCxnSpPr>
        <p:spPr>
          <a:xfrm flipV="1">
            <a:off x="7433953" y="4350266"/>
            <a:ext cx="1721922" cy="89862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Sylinder 6">
            <a:extLst>
              <a:ext uri="{FF2B5EF4-FFF2-40B4-BE49-F238E27FC236}">
                <a16:creationId xmlns:a16="http://schemas.microsoft.com/office/drawing/2014/main" id="{AA41190B-3CA5-0384-AC65-96CEAC19AF0D}"/>
              </a:ext>
            </a:extLst>
          </p:cNvPr>
          <p:cNvSpPr txBox="1"/>
          <p:nvPr/>
        </p:nvSpPr>
        <p:spPr>
          <a:xfrm>
            <a:off x="6856826" y="333588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API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9E8E4A4B-863B-FEE9-9E16-9A8532D15D34}"/>
              </a:ext>
            </a:extLst>
          </p:cNvPr>
          <p:cNvSpPr txBox="1"/>
          <p:nvPr/>
        </p:nvSpPr>
        <p:spPr>
          <a:xfrm>
            <a:off x="8762392" y="3359428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System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B1BC6866-639B-8083-0D76-04ED097301D4}"/>
              </a:ext>
            </a:extLst>
          </p:cNvPr>
          <p:cNvSpPr txBox="1"/>
          <p:nvPr/>
        </p:nvSpPr>
        <p:spPr>
          <a:xfrm>
            <a:off x="10674315" y="3359428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221255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065319B-4E64-B887-5D98-7F03DF68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1A65A99-38AB-ECEF-64B6-88716B7A1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b-NO"/>
              <a:t>Konsumenter kan også bruke en leverandør til å utføre arbeid på vegne av dem</a:t>
            </a:r>
          </a:p>
          <a:p>
            <a:r>
              <a:rPr lang="nb-NO"/>
              <a:t>Først må de delegere API tilgang til leverandør via </a:t>
            </a:r>
            <a:r>
              <a:rPr lang="nb-NO" err="1"/>
              <a:t>Altinn</a:t>
            </a:r>
            <a:endParaRPr lang="nb-NO"/>
          </a:p>
          <a:p>
            <a:r>
              <a:rPr lang="nb-NO">
                <a:latin typeface="Arial"/>
                <a:cs typeface="Arial"/>
              </a:rPr>
              <a:t>Leverandør må lage integrasjon til </a:t>
            </a:r>
            <a:r>
              <a:rPr lang="nb-NO" err="1">
                <a:latin typeface="Arial"/>
                <a:cs typeface="Arial"/>
              </a:rPr>
              <a:t>APIet</a:t>
            </a:r>
            <a:r>
              <a:rPr lang="nb-NO">
                <a:latin typeface="Arial"/>
                <a:cs typeface="Arial"/>
              </a:rPr>
              <a:t> i Maskinporten</a:t>
            </a:r>
            <a:endParaRPr lang="nb-NO"/>
          </a:p>
          <a:p>
            <a:r>
              <a:rPr lang="nb-NO"/>
              <a:t>Så kan de representere konsument i API-kall til NAV</a:t>
            </a:r>
          </a:p>
        </p:txBody>
      </p:sp>
      <p:pic>
        <p:nvPicPr>
          <p:cNvPr id="18" name="Grafikk 17" descr="Synkroniserer sky kontur">
            <a:extLst>
              <a:ext uri="{FF2B5EF4-FFF2-40B4-BE49-F238E27FC236}">
                <a16:creationId xmlns:a16="http://schemas.microsoft.com/office/drawing/2014/main" id="{E715C9F1-A9E0-8618-D396-9D3582E0F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6650" y="3550102"/>
            <a:ext cx="914400" cy="914400"/>
          </a:xfrm>
          <a:prstGeom prst="rect">
            <a:avLst/>
          </a:prstGeom>
        </p:spPr>
      </p:pic>
      <p:pic>
        <p:nvPicPr>
          <p:cNvPr id="27" name="Bilde 26">
            <a:extLst>
              <a:ext uri="{FF2B5EF4-FFF2-40B4-BE49-F238E27FC236}">
                <a16:creationId xmlns:a16="http://schemas.microsoft.com/office/drawing/2014/main" id="{EDA1B330-6288-C856-691A-DAD51673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056" y="2095956"/>
            <a:ext cx="914400" cy="914400"/>
          </a:xfrm>
          <a:prstGeom prst="rect">
            <a:avLst/>
          </a:prstGeom>
        </p:spPr>
      </p:pic>
      <p:pic>
        <p:nvPicPr>
          <p:cNvPr id="37" name="Grafikk 36" descr="Ett tannhjul kontur">
            <a:extLst>
              <a:ext uri="{FF2B5EF4-FFF2-40B4-BE49-F238E27FC236}">
                <a16:creationId xmlns:a16="http://schemas.microsoft.com/office/drawing/2014/main" id="{F80F2EC9-88E4-1542-B850-982815F6F1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6650" y="4886954"/>
            <a:ext cx="914400" cy="914400"/>
          </a:xfrm>
          <a:prstGeom prst="rect">
            <a:avLst/>
          </a:prstGeom>
        </p:spPr>
      </p:pic>
      <p:cxnSp>
        <p:nvCxnSpPr>
          <p:cNvPr id="38" name="Rett pilkobling 3">
            <a:extLst>
              <a:ext uri="{FF2B5EF4-FFF2-40B4-BE49-F238E27FC236}">
                <a16:creationId xmlns:a16="http://schemas.microsoft.com/office/drawing/2014/main" id="{DC8DC3D1-A808-84F9-7E38-E044568D1BB0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7103850" y="4362998"/>
            <a:ext cx="0" cy="523956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kstSylinder 47">
            <a:extLst>
              <a:ext uri="{FF2B5EF4-FFF2-40B4-BE49-F238E27FC236}">
                <a16:creationId xmlns:a16="http://schemas.microsoft.com/office/drawing/2014/main" id="{407D7D06-42CD-216F-1295-4C0383303EC4}"/>
              </a:ext>
            </a:extLst>
          </p:cNvPr>
          <p:cNvSpPr txBox="1"/>
          <p:nvPr/>
        </p:nvSpPr>
        <p:spPr>
          <a:xfrm>
            <a:off x="6329086" y="5801053"/>
            <a:ext cx="154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Maskinporten</a:t>
            </a:r>
          </a:p>
        </p:txBody>
      </p:sp>
      <p:pic>
        <p:nvPicPr>
          <p:cNvPr id="24" name="Grafikk 23" descr="Internett kontur">
            <a:extLst>
              <a:ext uri="{FF2B5EF4-FFF2-40B4-BE49-F238E27FC236}">
                <a16:creationId xmlns:a16="http://schemas.microsoft.com/office/drawing/2014/main" id="{AD5F3FB4-44DF-F2F1-356E-589BAF8AC6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2680" y="3544094"/>
            <a:ext cx="914400" cy="914400"/>
          </a:xfrm>
          <a:prstGeom prst="rect">
            <a:avLst/>
          </a:prstGeom>
        </p:spPr>
      </p:pic>
      <p:pic>
        <p:nvPicPr>
          <p:cNvPr id="25" name="Grafikk 24" descr="Bank kontur">
            <a:extLst>
              <a:ext uri="{FF2B5EF4-FFF2-40B4-BE49-F238E27FC236}">
                <a16:creationId xmlns:a16="http://schemas.microsoft.com/office/drawing/2014/main" id="{BCE21A17-B85D-BFD3-7634-39953B7B88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2680" y="2019418"/>
            <a:ext cx="914400" cy="914400"/>
          </a:xfrm>
          <a:prstGeom prst="rect">
            <a:avLst/>
          </a:prstGeom>
        </p:spPr>
      </p:pic>
      <p:sp>
        <p:nvSpPr>
          <p:cNvPr id="26" name="TekstSylinder 25">
            <a:extLst>
              <a:ext uri="{FF2B5EF4-FFF2-40B4-BE49-F238E27FC236}">
                <a16:creationId xmlns:a16="http://schemas.microsoft.com/office/drawing/2014/main" id="{4D3FBC5B-6481-0C91-8943-54933B77E40C}"/>
              </a:ext>
            </a:extLst>
          </p:cNvPr>
          <p:cNvSpPr txBox="1"/>
          <p:nvPr/>
        </p:nvSpPr>
        <p:spPr>
          <a:xfrm>
            <a:off x="10642680" y="2840670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Baker AS</a:t>
            </a:r>
          </a:p>
        </p:txBody>
      </p:sp>
      <p:sp>
        <p:nvSpPr>
          <p:cNvPr id="28" name="TekstSylinder 27">
            <a:extLst>
              <a:ext uri="{FF2B5EF4-FFF2-40B4-BE49-F238E27FC236}">
                <a16:creationId xmlns:a16="http://schemas.microsoft.com/office/drawing/2014/main" id="{14483D6E-7B4E-CF62-0E9E-948051D29DB2}"/>
              </a:ext>
            </a:extLst>
          </p:cNvPr>
          <p:cNvSpPr txBox="1"/>
          <p:nvPr/>
        </p:nvSpPr>
        <p:spPr>
          <a:xfrm>
            <a:off x="10473683" y="1729419"/>
            <a:ext cx="125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Konsument</a:t>
            </a:r>
          </a:p>
        </p:txBody>
      </p:sp>
      <p:pic>
        <p:nvPicPr>
          <p:cNvPr id="29" name="Grafikk 28" descr="Internett kontur">
            <a:extLst>
              <a:ext uri="{FF2B5EF4-FFF2-40B4-BE49-F238E27FC236}">
                <a16:creationId xmlns:a16="http://schemas.microsoft.com/office/drawing/2014/main" id="{508DB854-27F8-F601-ECCA-1AFBCB80B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30757" y="3544094"/>
            <a:ext cx="914400" cy="914400"/>
          </a:xfrm>
          <a:prstGeom prst="rect">
            <a:avLst/>
          </a:prstGeom>
        </p:spPr>
      </p:pic>
      <p:sp>
        <p:nvSpPr>
          <p:cNvPr id="30" name="TekstSylinder 29">
            <a:extLst>
              <a:ext uri="{FF2B5EF4-FFF2-40B4-BE49-F238E27FC236}">
                <a16:creationId xmlns:a16="http://schemas.microsoft.com/office/drawing/2014/main" id="{097D8D41-E32C-5C9F-5A46-804AEEF7055C}"/>
              </a:ext>
            </a:extLst>
          </p:cNvPr>
          <p:cNvSpPr txBox="1"/>
          <p:nvPr/>
        </p:nvSpPr>
        <p:spPr>
          <a:xfrm>
            <a:off x="8549906" y="2825690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Regnskap AS</a:t>
            </a:r>
          </a:p>
        </p:txBody>
      </p:sp>
      <p:pic>
        <p:nvPicPr>
          <p:cNvPr id="31" name="Grafikk 30" descr="Koffert kontur">
            <a:extLst>
              <a:ext uri="{FF2B5EF4-FFF2-40B4-BE49-F238E27FC236}">
                <a16:creationId xmlns:a16="http://schemas.microsoft.com/office/drawing/2014/main" id="{D6DA3FC2-277D-6CDE-54A7-BA46F00DBA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75746" y="1966479"/>
            <a:ext cx="914400" cy="914400"/>
          </a:xfrm>
          <a:prstGeom prst="rect">
            <a:avLst/>
          </a:prstGeom>
        </p:spPr>
      </p:pic>
      <p:sp>
        <p:nvSpPr>
          <p:cNvPr id="32" name="TekstSylinder 31">
            <a:extLst>
              <a:ext uri="{FF2B5EF4-FFF2-40B4-BE49-F238E27FC236}">
                <a16:creationId xmlns:a16="http://schemas.microsoft.com/office/drawing/2014/main" id="{55314067-BB3C-C4FB-619D-B9A8C93361E5}"/>
              </a:ext>
            </a:extLst>
          </p:cNvPr>
          <p:cNvSpPr txBox="1"/>
          <p:nvPr/>
        </p:nvSpPr>
        <p:spPr>
          <a:xfrm>
            <a:off x="8610083" y="1718886"/>
            <a:ext cx="124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Leverandør</a:t>
            </a:r>
          </a:p>
        </p:txBody>
      </p:sp>
      <p:cxnSp>
        <p:nvCxnSpPr>
          <p:cNvPr id="6" name="Rett pilkobling 3">
            <a:extLst>
              <a:ext uri="{FF2B5EF4-FFF2-40B4-BE49-F238E27FC236}">
                <a16:creationId xmlns:a16="http://schemas.microsoft.com/office/drawing/2014/main" id="{57BEC286-DE67-072F-34BA-52175D503DAC}"/>
              </a:ext>
            </a:extLst>
          </p:cNvPr>
          <p:cNvCxnSpPr>
            <a:cxnSpLocks/>
          </p:cNvCxnSpPr>
          <p:nvPr/>
        </p:nvCxnSpPr>
        <p:spPr>
          <a:xfrm flipV="1">
            <a:off x="7433953" y="4350266"/>
            <a:ext cx="1721922" cy="898628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tt pilkobling 13">
            <a:extLst>
              <a:ext uri="{FF2B5EF4-FFF2-40B4-BE49-F238E27FC236}">
                <a16:creationId xmlns:a16="http://schemas.microsoft.com/office/drawing/2014/main" id="{3F771AF9-30AD-8F7C-A2DB-3F4B925D9DF2}"/>
              </a:ext>
            </a:extLst>
          </p:cNvPr>
          <p:cNvCxnSpPr>
            <a:cxnSpLocks/>
          </p:cNvCxnSpPr>
          <p:nvPr/>
        </p:nvCxnSpPr>
        <p:spPr>
          <a:xfrm flipH="1">
            <a:off x="7607818" y="4060283"/>
            <a:ext cx="1167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kstSylinder 7">
            <a:extLst>
              <a:ext uri="{FF2B5EF4-FFF2-40B4-BE49-F238E27FC236}">
                <a16:creationId xmlns:a16="http://schemas.microsoft.com/office/drawing/2014/main" id="{EAA409EA-51C1-C963-7532-AEC929CEC82A}"/>
              </a:ext>
            </a:extLst>
          </p:cNvPr>
          <p:cNvSpPr txBox="1"/>
          <p:nvPr/>
        </p:nvSpPr>
        <p:spPr>
          <a:xfrm>
            <a:off x="6856826" y="333588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API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B7932302-AEE8-8069-1A0D-127DC0D363F5}"/>
              </a:ext>
            </a:extLst>
          </p:cNvPr>
          <p:cNvSpPr txBox="1"/>
          <p:nvPr/>
        </p:nvSpPr>
        <p:spPr>
          <a:xfrm>
            <a:off x="8762392" y="3359428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System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6F5E020D-3927-7DF6-87DE-464CCD7788EB}"/>
              </a:ext>
            </a:extLst>
          </p:cNvPr>
          <p:cNvSpPr txBox="1"/>
          <p:nvPr/>
        </p:nvSpPr>
        <p:spPr>
          <a:xfrm>
            <a:off x="10674315" y="3359428"/>
            <a:ext cx="8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13707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A2C4DB62-4696-2DDB-80CB-9105CEC51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De neste sidene er stegvis guide for hva hver av partene må gjøre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27642CC-5DEA-2080-FCDA-218C1B761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Hvordan gjøre dette teknisk?</a:t>
            </a:r>
          </a:p>
        </p:txBody>
      </p:sp>
    </p:spTree>
    <p:extLst>
      <p:ext uri="{BB962C8B-B14F-4D97-AF65-F5344CB8AC3E}">
        <p14:creationId xmlns:p14="http://schemas.microsoft.com/office/powerpoint/2010/main" val="3289938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NAV">
      <a:dk1>
        <a:srgbClr val="000000"/>
      </a:dk1>
      <a:lt1>
        <a:srgbClr val="FFFFFF"/>
      </a:lt1>
      <a:dk2>
        <a:srgbClr val="3E3832"/>
      </a:dk2>
      <a:lt2>
        <a:srgbClr val="E9E7E7"/>
      </a:lt2>
      <a:accent1>
        <a:srgbClr val="C30000"/>
      </a:accent1>
      <a:accent2>
        <a:srgbClr val="0067C5"/>
      </a:accent2>
      <a:accent3>
        <a:srgbClr val="A2AD00"/>
      </a:accent3>
      <a:accent4>
        <a:srgbClr val="FF9100"/>
      </a:accent4>
      <a:accent5>
        <a:srgbClr val="06893A"/>
      </a:accent5>
      <a:accent6>
        <a:srgbClr val="634689"/>
      </a:accent6>
      <a:hlink>
        <a:srgbClr val="0067C5"/>
      </a:hlink>
      <a:folHlink>
        <a:srgbClr val="63468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A1FB287-42EA-4442-8B95-FC49B47206AC}" vid="{332084AD-AA22-453E-A7B6-EBA71D8AE16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BB4E18413F3F4AA197506CE73DBBF7" ma:contentTypeVersion="12" ma:contentTypeDescription="Create a new document." ma:contentTypeScope="" ma:versionID="342d2b983ba79caeda93b4e38131b79f">
  <xsd:schema xmlns:xsd="http://www.w3.org/2001/XMLSchema" xmlns:xs="http://www.w3.org/2001/XMLSchema" xmlns:p="http://schemas.microsoft.com/office/2006/metadata/properties" xmlns:ns2="bd1a8252-ad3a-407c-af16-fdebf0b48215" xmlns:ns3="7303fbec-6eb2-4be5-8eeb-662c0f461c87" targetNamespace="http://schemas.microsoft.com/office/2006/metadata/properties" ma:root="true" ma:fieldsID="a53dab0437cab3288b584c9cb9d927b7" ns2:_="" ns3:_="">
    <xsd:import namespace="bd1a8252-ad3a-407c-af16-fdebf0b48215"/>
    <xsd:import namespace="7303fbec-6eb2-4be5-8eeb-662c0f461c8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1a8252-ad3a-407c-af16-fdebf0b482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3fbec-6eb2-4be5-8eeb-662c0f461c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0BA16CF-69EA-4443-BEE0-73385E2EED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1AE15F-5F0E-4049-B93F-6398DDBECC89}"/>
</file>

<file path=customXml/itemProps3.xml><?xml version="1.0" encoding="utf-8"?>
<ds:datastoreItem xmlns:ds="http://schemas.openxmlformats.org/officeDocument/2006/customXml" ds:itemID="{AC591905-A811-45D1-A44B-D4999240A5F2}">
  <ds:schemaRefs>
    <ds:schemaRef ds:uri="http://www.w3.org/XML/1998/namespace"/>
    <ds:schemaRef ds:uri="http://schemas.microsoft.com/office/2006/metadata/properties"/>
    <ds:schemaRef ds:uri="bd1a8252-ad3a-407c-af16-fdebf0b48215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purl.org/dc/elements/1.1/"/>
    <ds:schemaRef ds:uri="7303fbec-6eb2-4be5-8eeb-662c0f461c8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146</TotalTime>
  <Words>2615</Words>
  <Application>Microsoft Macintosh PowerPoint</Application>
  <PresentationFormat>Widescreen</PresentationFormat>
  <Paragraphs>327</Paragraphs>
  <Slides>49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49</vt:i4>
      </vt:variant>
    </vt:vector>
  </HeadingPairs>
  <TitlesOfParts>
    <vt:vector size="53" baseType="lpstr">
      <vt:lpstr>Arial</vt:lpstr>
      <vt:lpstr>Calibri</vt:lpstr>
      <vt:lpstr>Segoe UI</vt:lpstr>
      <vt:lpstr>Office-tema</vt:lpstr>
      <vt:lpstr>Delegerbar API guide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Hvordan gjøre dette teknisk?</vt:lpstr>
      <vt:lpstr>Konsumenter:  Delegere scope (API) via Altinn</vt:lpstr>
      <vt:lpstr>Konsumenter:  Delegere scope (API) via Altinn</vt:lpstr>
      <vt:lpstr>Konsumenter:  Delegere scope (API) via Altinn</vt:lpstr>
      <vt:lpstr>Konsumenter:  Delegere scope (API) via Altinn</vt:lpstr>
      <vt:lpstr>Konsumenter:  Delegere scope (API) via Altinn</vt:lpstr>
      <vt:lpstr>Konsumenter:  Delegere scope (API) via Altinn</vt:lpstr>
      <vt:lpstr>Konsumenter:  Delegere scope (API) via Altinn</vt:lpstr>
      <vt:lpstr>Konsumenter:  Delegere scope (API) via Altinn</vt:lpstr>
      <vt:lpstr>Konsumenter:  Delegere scope (API) via Altinn</vt:lpstr>
      <vt:lpstr>Konsumenter:  Delegere scope (API) via Altinn</vt:lpstr>
      <vt:lpstr>Konsumenter:  Delegere scope (API) via Altinn</vt:lpstr>
      <vt:lpstr>API er delegert til leverandør</vt:lpstr>
      <vt:lpstr>Leverandør: Opprette integrasjon</vt:lpstr>
      <vt:lpstr>Hvordan finne testbrukere?</vt:lpstr>
      <vt:lpstr>TestID</vt:lpstr>
      <vt:lpstr>Tenor testdatasøk</vt:lpstr>
      <vt:lpstr>Leverandør: Opprette integrasjon</vt:lpstr>
      <vt:lpstr>Leverandør: Opprette integrasjon</vt:lpstr>
      <vt:lpstr>Leverandør: Opprette integrasjon</vt:lpstr>
      <vt:lpstr>Leverandør: Opprette integrasjon</vt:lpstr>
      <vt:lpstr>Leverandør: Opprette integrasjon</vt:lpstr>
      <vt:lpstr>Leverandør: Opprette integrasjon</vt:lpstr>
      <vt:lpstr>Leverandør: Opprette nøkler</vt:lpstr>
      <vt:lpstr>Leverandør: Opprette nøkler</vt:lpstr>
      <vt:lpstr>Leverandør: Opprette nøkler</vt:lpstr>
      <vt:lpstr>Leverandør: Opprette nøkler</vt:lpstr>
      <vt:lpstr>Leverandør: Opprette nøkler</vt:lpstr>
      <vt:lpstr>Leverandør: Opprette integrasjon</vt:lpstr>
      <vt:lpstr>Leverandør: Opprette integrasjon</vt:lpstr>
      <vt:lpstr>Teste integrasjon</vt:lpstr>
      <vt:lpstr>Teste integrasjon: Postman</vt:lpstr>
      <vt:lpstr>Postman: Opprette ny POST-request</vt:lpstr>
      <vt:lpstr>Postman: Opprette ny POST-request</vt:lpstr>
      <vt:lpstr>Postman: Opprette ny POST-request</vt:lpstr>
      <vt:lpstr>Postman: Opprette ny POST-request</vt:lpstr>
      <vt:lpstr>Postman: Opprette ny POST-request</vt:lpstr>
      <vt:lpstr>Postman: Opprette ny POST-request</vt:lpstr>
      <vt:lpstr>Postman: Opprette ny POST-request</vt:lpstr>
      <vt:lpstr>Postman: Opprette ny POST-request</vt:lpstr>
      <vt:lpstr>Postman: Opprette ny POST-request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Delegerbar API reise</dc:title>
  <dc:subject/>
  <dc:creator>Zangana, Dana Ali Hamid</dc:creator>
  <cp:keywords/>
  <dc:description/>
  <cp:lastModifiedBy>Zangana, Dana Ali Hamid</cp:lastModifiedBy>
  <cp:revision>3</cp:revision>
  <cp:lastPrinted>2020-04-21T11:47:02Z</cp:lastPrinted>
  <dcterms:created xsi:type="dcterms:W3CDTF">2024-03-19T10:52:16Z</dcterms:created>
  <dcterms:modified xsi:type="dcterms:W3CDTF">2024-04-03T10:57:50Z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491420-1ae2-4120-89e6-e6f668f067e2_Enabled">
    <vt:lpwstr>true</vt:lpwstr>
  </property>
  <property fmtid="{D5CDD505-2E9C-101B-9397-08002B2CF9AE}" pid="3" name="MSIP_Label_d3491420-1ae2-4120-89e6-e6f668f067e2_SetDate">
    <vt:lpwstr>2020-07-17T08:49:13Z</vt:lpwstr>
  </property>
  <property fmtid="{D5CDD505-2E9C-101B-9397-08002B2CF9AE}" pid="4" name="MSIP_Label_d3491420-1ae2-4120-89e6-e6f668f067e2_Method">
    <vt:lpwstr>Standard</vt:lpwstr>
  </property>
  <property fmtid="{D5CDD505-2E9C-101B-9397-08002B2CF9AE}" pid="5" name="MSIP_Label_d3491420-1ae2-4120-89e6-e6f668f067e2_Name">
    <vt:lpwstr>d3491420-1ae2-4120-89e6-e6f668f067e2</vt:lpwstr>
  </property>
  <property fmtid="{D5CDD505-2E9C-101B-9397-08002B2CF9AE}" pid="6" name="MSIP_Label_d3491420-1ae2-4120-89e6-e6f668f067e2_SiteId">
    <vt:lpwstr>62366534-1ec3-4962-8869-9b5535279d0b</vt:lpwstr>
  </property>
  <property fmtid="{D5CDD505-2E9C-101B-9397-08002B2CF9AE}" pid="7" name="MSIP_Label_d3491420-1ae2-4120-89e6-e6f668f067e2_ActionId">
    <vt:lpwstr>decbf3b8-f303-46e2-94e0-ff02031cb784</vt:lpwstr>
  </property>
  <property fmtid="{D5CDD505-2E9C-101B-9397-08002B2CF9AE}" pid="8" name="MSIP_Label_d3491420-1ae2-4120-89e6-e6f668f067e2_ContentBits">
    <vt:lpwstr>0</vt:lpwstr>
  </property>
  <property fmtid="{D5CDD505-2E9C-101B-9397-08002B2CF9AE}" pid="9" name="Order">
    <vt:r8>200</vt:r8>
  </property>
  <property fmtid="{D5CDD505-2E9C-101B-9397-08002B2CF9AE}" pid="10" name="xd_Signature">
    <vt:bool>false</vt:bool>
  </property>
  <property fmtid="{D5CDD505-2E9C-101B-9397-08002B2CF9AE}" pid="11" name="xd_Prog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ContentTypeId">
    <vt:lpwstr>0x01010030BB4E18413F3F4AA197506CE73DBBF7</vt:lpwstr>
  </property>
</Properties>
</file>